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purl.oclc.org/ooxml/officeDocument/relationships/metadata/thumbnail" Target="docProps/thumbnail.jpeg"/><Relationship Id="rId1" Type="http://purl.oclc.org/ooxml/officeDocument/relationships/officeDocument" Target="ppt/presentation.xml"/><Relationship Id="rId4" Type="http://purl.oclc.org/ooxml/officeDocument/relationships/extendedProperties" Target="docProps/app.xml"/></Relationships>
</file>

<file path=ppt/presentation.xml><?xml version="1.0" encoding="utf-8"?>
<p:presentation xmlns:a="http://purl.oclc.org/ooxml/drawingml/main" xmlns:r="http://purl.oclc.org/ooxml/officeDocument/relationships" xmlns:p="http://purl.oclc.org/ooxml/presentationml/main" saveSubsetFonts="1" conformance="strict">
  <p:sldMasterIdLst>
    <p:sldMasterId id="2147483648" r:id="rId1"/>
  </p:sldMasterIdLst>
  <p:sldIdLst>
    <p:sldId id="256" r:id="rId2"/>
    <p:sldId id="257" r:id="rId3"/>
    <p:sldId id="268" r:id="rId4"/>
    <p:sldId id="258" r:id="rId5"/>
    <p:sldId id="266" r:id="rId6"/>
    <p:sldId id="262" r:id="rId7"/>
    <p:sldId id="263" r:id="rId8"/>
    <p:sldId id="264" r:id="rId9"/>
    <p:sldId id="265" r:id="rId10"/>
    <p:sldId id="261" r:id="rId11"/>
    <p:sldId id="270" r:id="rId12"/>
    <p:sldId id="26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purl.oclc.org/ooxml/drawingml/main" xmlns:r="http://purl.oclc.org/ooxml/officeDocument/relationships" xmlns:p="http://purl.oclc.org/ooxml/presentationml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91E79F"/>
    <a:srgbClr val="28BA40"/>
    <a:srgbClr val="007033"/>
    <a:srgbClr val="993366"/>
    <a:srgbClr val="CCFFCC"/>
    <a:srgbClr val="FFFFCC"/>
    <a:srgbClr val="CCFF99"/>
    <a:srgbClr val="33CC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purl.oclc.org/ooxml/drawingml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%"/>
            </a:schemeClr>
          </a:solidFill>
        </a:fill>
      </a:tcStyle>
    </a:wholeTbl>
    <a:band1H>
      <a:tcStyle>
        <a:tcBdr/>
        <a:fill>
          <a:solidFill>
            <a:schemeClr val="accent1">
              <a:tint val="40%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%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%" g="0%" b="0%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7292A2E-F333-43FB-9621-5CBBE7FDCDCB}" styleName="Светлый стиль 2 - акцент 4">
    <a:wholeTbl>
      <a:tcTxStyle>
        <a:fontRef idx="minor">
          <a:scrgbClr r="0%" g="0%" b="0%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%" g="0%" b="0%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8B1032C-EA38-4F05-BA0D-38AFFFC7BED3}" styleName="Светлый стиль 3 - акцент 6">
    <a:wholeTbl>
      <a:tcTxStyle>
        <a:fontRef idx="minor">
          <a:scrgbClr r="0%" g="0%" b="0%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%"/>
            </a:schemeClr>
          </a:solidFill>
        </a:fill>
      </a:tcStyle>
    </a:band1H>
    <a:band1V>
      <a:tcStyle>
        <a:tcBdr/>
        <a:fill>
          <a:solidFill>
            <a:schemeClr val="accent6">
              <a:alpha val="20%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purl.oclc.org/ooxml/drawingml/main" xmlns:r="http://purl.oclc.org/ooxml/officeDocument/relationships" xmlns:p="http://purl.oclc.org/ooxml/presentationml/main">
  <p:normalViewPr>
    <p:restoredLeft sz="15.62%"/>
    <p:restoredTop sz="94.66%"/>
  </p:normalViewPr>
  <p:slideViewPr>
    <p:cSldViewPr>
      <p:cViewPr varScale="1">
        <p:scale>
          <a:sx n="69" d="100"/>
          <a:sy n="69" d="100"/>
        </p:scale>
        <p:origin x="141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purl.oclc.org/ooxml/officeDocument/relationships/slide" Target="slides/slide7.xml"/><Relationship Id="rId13" Type="http://purl.oclc.org/ooxml/officeDocument/relationships/slide" Target="slides/slide12.xml"/><Relationship Id="rId3" Type="http://purl.oclc.org/ooxml/officeDocument/relationships/slide" Target="slides/slide2.xml"/><Relationship Id="rId7" Type="http://purl.oclc.org/ooxml/officeDocument/relationships/slide" Target="slides/slide6.xml"/><Relationship Id="rId12" Type="http://purl.oclc.org/ooxml/officeDocument/relationships/slide" Target="slides/slide11.xml"/><Relationship Id="rId17" Type="http://purl.oclc.org/ooxml/officeDocument/relationships/tableStyles" Target="tableStyles.xml"/><Relationship Id="rId2" Type="http://purl.oclc.org/ooxml/officeDocument/relationships/slide" Target="slides/slide1.xml"/><Relationship Id="rId16" Type="http://purl.oclc.org/ooxml/officeDocument/relationships/theme" Target="theme/theme1.xml"/><Relationship Id="rId1" Type="http://purl.oclc.org/ooxml/officeDocument/relationships/slideMaster" Target="slideMasters/slideMaster1.xml"/><Relationship Id="rId6" Type="http://purl.oclc.org/ooxml/officeDocument/relationships/slide" Target="slides/slide5.xml"/><Relationship Id="rId11" Type="http://purl.oclc.org/ooxml/officeDocument/relationships/slide" Target="slides/slide10.xml"/><Relationship Id="rId5" Type="http://purl.oclc.org/ooxml/officeDocument/relationships/slide" Target="slides/slide4.xml"/><Relationship Id="rId15" Type="http://purl.oclc.org/ooxml/officeDocument/relationships/viewProps" Target="viewProps.xml"/><Relationship Id="rId10" Type="http://purl.oclc.org/ooxml/officeDocument/relationships/slide" Target="slides/slide9.xml"/><Relationship Id="rId4" Type="http://purl.oclc.org/ooxml/officeDocument/relationships/slide" Target="slides/slide3.xml"/><Relationship Id="rId9" Type="http://purl.oclc.org/ooxml/officeDocument/relationships/slide" Target="slides/slide8.xml"/><Relationship Id="rId14" Type="http://purl.oclc.org/ooxml/officeDocument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slideLayout1.xml><?xml version="1.0" encoding="utf-8"?>
<p:sldLayout xmlns:a="http://purl.oclc.org/ooxml/drawingml/main" xmlns:r="http://purl.oclc.org/ooxml/officeDocument/relationships" xmlns:p="http://purl.oclc.org/ooxml/presentationml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%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%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%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%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%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%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%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%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%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purl.oclc.org/ooxml/drawingml/main" xmlns:r="http://purl.oclc.org/ooxml/officeDocument/relationships" xmlns:p="http://purl.oclc.org/ooxml/presentationml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purl.oclc.org/ooxml/drawingml/main" xmlns:r="http://purl.oclc.org/ooxml/officeDocument/relationships" xmlns:p="http://purl.oclc.org/ooxml/presentationml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%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%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%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%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%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%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%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%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%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purl.oclc.org/ooxml/drawingml/main" xmlns:r="http://purl.oclc.org/ooxml/officeDocument/relationships" xmlns:p="http://purl.oclc.org/ooxml/presentationml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purl.oclc.org/ooxml/drawingml/main" xmlns:r="http://purl.oclc.org/ooxml/officeDocument/relationships" xmlns:p="http://purl.oclc.org/ooxml/presentationml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purl.oclc.org/ooxml/drawingml/main" xmlns:r="http://purl.oclc.org/ooxml/officeDocument/relationships" xmlns:p="http://purl.oclc.org/ooxml/presentationml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purl.oclc.org/ooxml/drawingml/main" xmlns:r="http://purl.oclc.org/ooxml/officeDocument/relationships" xmlns:p="http://purl.oclc.org/ooxml/presentationml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purl.oclc.org/ooxml/drawingml/main" xmlns:r="http://purl.oclc.org/ooxml/officeDocument/relationships" xmlns:p="http://purl.oclc.org/ooxml/presentationml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purl.oclc.org/ooxml/drawingml/main" xmlns:r="http://purl.oclc.org/ooxml/officeDocument/relationships" xmlns:p="http://purl.oclc.org/ooxml/presentationml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purl.oclc.org/ooxml/drawingml/main" xmlns:r="http://purl.oclc.org/ooxml/officeDocument/relationships" xmlns:p="http://purl.oclc.org/ooxml/presentationml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purl.oclc.org/ooxml/drawingml/main" xmlns:r="http://purl.oclc.org/ooxml/officeDocument/relationships" xmlns:p="http://purl.oclc.org/ooxml/presentationml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purl.oclc.org/ooxml/officeDocument/relationships/slideLayout" Target="../slideLayouts/slideLayout8.xml"/><Relationship Id="rId3" Type="http://purl.oclc.org/ooxml/officeDocument/relationships/slideLayout" Target="../slideLayouts/slideLayout3.xml"/><Relationship Id="rId7" Type="http://purl.oclc.org/ooxml/officeDocument/relationships/slideLayout" Target="../slideLayouts/slideLayout7.xml"/><Relationship Id="rId12" Type="http://purl.oclc.org/ooxml/officeDocument/relationships/theme" Target="../theme/theme1.xml"/><Relationship Id="rId2" Type="http://purl.oclc.org/ooxml/officeDocument/relationships/slideLayout" Target="../slideLayouts/slideLayout2.xml"/><Relationship Id="rId1" Type="http://purl.oclc.org/ooxml/officeDocument/relationships/slideLayout" Target="../slideLayouts/slideLayout1.xml"/><Relationship Id="rId6" Type="http://purl.oclc.org/ooxml/officeDocument/relationships/slideLayout" Target="../slideLayouts/slideLayout6.xml"/><Relationship Id="rId11" Type="http://purl.oclc.org/ooxml/officeDocument/relationships/slideLayout" Target="../slideLayouts/slideLayout11.xml"/><Relationship Id="rId5" Type="http://purl.oclc.org/ooxml/officeDocument/relationships/slideLayout" Target="../slideLayouts/slideLayout5.xml"/><Relationship Id="rId10" Type="http://purl.oclc.org/ooxml/officeDocument/relationships/slideLayout" Target="../slideLayouts/slideLayout10.xml"/><Relationship Id="rId4" Type="http://purl.oclc.org/ooxml/officeDocument/relationships/slideLayout" Target="../slideLayouts/slideLayout4.xml"/><Relationship Id="rId9" Type="http://purl.oclc.org/ooxml/officeDocument/relationships/slideLayout" Target="../slideLayouts/slideLayout9.xml"/></Relationships>
</file>

<file path=ppt/slideMasters/slideMaster1.xml><?xml version="1.0" encoding="utf-8"?>
<p:sldMaster xmlns:a="http://purl.oclc.org/ooxml/drawingml/main" xmlns:r="http://purl.oclc.org/ooxml/officeDocument/relationships" xmlns:p="http://purl.oclc.org/ooxml/presentationml/main">
  <p:cSld>
    <p:bg>
      <p:bgPr>
        <a:solidFill>
          <a:srgbClr val="91E79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%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%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%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%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%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%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%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%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%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%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%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%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%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purl.oclc.org/ooxml/officeDocument/relationships/image" Target="../media/image2.jpeg"/><Relationship Id="rId2" Type="http://purl.oclc.org/ooxml/officeDocument/relationships/image" Target="../media/image1.png"/><Relationship Id="rId1" Type="http://purl.oclc.org/ooxml/officeDocument/relationships/slideLayout" Target="../slideLayouts/slideLayout1.xml"/><Relationship Id="rId4" Type="http://purl.oclc.org/ooxml/officeDocument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purl.oclc.org/ooxml/officeDocument/relationships/image" Target="../media/image4.jpeg"/><Relationship Id="rId7" Type="http://purl.oclc.org/ooxml/officeDocument/relationships/image" Target="../media/image7.jpeg"/><Relationship Id="rId2" Type="http://purl.oclc.org/ooxml/officeDocument/relationships/image" Target="../media/image1.png"/><Relationship Id="rId1" Type="http://purl.oclc.org/ooxml/officeDocument/relationships/slideLayout" Target="../slideLayouts/slideLayout2.xml"/><Relationship Id="rId6" Type="http://purl.oclc.org/ooxml/officeDocument/relationships/image" Target="../media/image6.jpeg"/><Relationship Id="rId5" Type="http://purl.oclc.org/ooxml/officeDocument/relationships/image" Target="../media/image2.jpeg"/><Relationship Id="rId4" Type="http://purl.oclc.org/ooxml/officeDocument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purl.oclc.org/ooxml/officeDocument/relationships/image" Target="../media/image4.jpeg"/><Relationship Id="rId7" Type="http://purl.oclc.org/ooxml/officeDocument/relationships/image" Target="../media/image7.jpeg"/><Relationship Id="rId2" Type="http://purl.oclc.org/ooxml/officeDocument/relationships/image" Target="../media/image1.png"/><Relationship Id="rId1" Type="http://purl.oclc.org/ooxml/officeDocument/relationships/slideLayout" Target="../slideLayouts/slideLayout2.xml"/><Relationship Id="rId6" Type="http://purl.oclc.org/ooxml/officeDocument/relationships/image" Target="../media/image6.jpeg"/><Relationship Id="rId5" Type="http://purl.oclc.org/ooxml/officeDocument/relationships/image" Target="../media/image2.jpeg"/><Relationship Id="rId4" Type="http://purl.oclc.org/ooxml/officeDocument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purl.oclc.org/ooxml/officeDocument/relationships/slide" Target="slide8.xml"/><Relationship Id="rId3" Type="http://purl.oclc.org/ooxml/officeDocument/relationships/image" Target="../media/image8.jpeg"/><Relationship Id="rId7" Type="http://purl.oclc.org/ooxml/officeDocument/relationships/slide" Target="slide7.xml"/><Relationship Id="rId2" Type="http://purl.oclc.org/ooxml/officeDocument/relationships/slide" Target="slide5.xml"/><Relationship Id="rId1" Type="http://purl.oclc.org/ooxml/officeDocument/relationships/slideLayout" Target="../slideLayouts/slideLayout2.xml"/><Relationship Id="rId6" Type="http://purl.oclc.org/ooxml/officeDocument/relationships/slide" Target="slide6.xml"/><Relationship Id="rId5" Type="http://purl.oclc.org/ooxml/officeDocument/relationships/image" Target="../media/image10.jpeg"/><Relationship Id="rId10" Type="http://purl.oclc.org/ooxml/officeDocument/relationships/slide" Target="slide10.xml"/><Relationship Id="rId4" Type="http://purl.oclc.org/ooxml/officeDocument/relationships/image" Target="../media/image9.jpeg"/><Relationship Id="rId9" Type="http://purl.oclc.org/ooxml/officeDocument/relationships/slide" Target="slide9.xml"/></Relationships>
</file>

<file path=ppt/slides/_rels/slide5.xml.rels><?xml version="1.0" encoding="UTF-8" standalone="yes"?>
<Relationships xmlns="http://schemas.openxmlformats.org/package/2006/relationships"><Relationship Id="rId8" Type="http://purl.oclc.org/ooxml/officeDocument/relationships/image" Target="../media/image15.jpeg"/><Relationship Id="rId3" Type="http://purl.oclc.org/ooxml/officeDocument/relationships/image" Target="../media/image12.jpeg"/><Relationship Id="rId7" Type="http://purl.oclc.org/ooxml/officeDocument/relationships/image" Target="../media/image14.jpeg"/><Relationship Id="rId12" Type="http://purl.oclc.org/ooxml/officeDocument/relationships/image" Target="../media/image19.jpeg"/><Relationship Id="rId2" Type="http://purl.oclc.org/ooxml/officeDocument/relationships/image" Target="../media/image11.jpeg"/><Relationship Id="rId1" Type="http://purl.oclc.org/ooxml/officeDocument/relationships/slideLayout" Target="../slideLayouts/slideLayout1.xml"/><Relationship Id="rId6" Type="http://schemas.microsoft.com/office/2007/relationships/hdphoto" Target="../media/hdphoto1.wdp"/><Relationship Id="rId11" Type="http://purl.oclc.org/ooxml/officeDocument/relationships/image" Target="../media/image18.jpeg"/><Relationship Id="rId5" Type="http://purl.oclc.org/ooxml/officeDocument/relationships/image" Target="../media/image13.png"/><Relationship Id="rId10" Type="http://purl.oclc.org/ooxml/officeDocument/relationships/image" Target="../media/image17.jpeg"/><Relationship Id="rId4" Type="http://purl.oclc.org/ooxml/officeDocument/relationships/slide" Target="slide4.xml"/><Relationship Id="rId9" Type="http://purl.oclc.org/ooxml/officeDocument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purl.oclc.org/ooxml/officeDocument/relationships/image" Target="../media/image20.jpeg"/><Relationship Id="rId2" Type="http://purl.oclc.org/ooxml/officeDocument/relationships/slide" Target="slide4.xml"/><Relationship Id="rId1" Type="http://purl.oclc.org/ooxml/officeDocument/relationships/slideLayout" Target="../slideLayouts/slideLayout7.xml"/><Relationship Id="rId6" Type="http://purl.oclc.org/ooxml/officeDocument/relationships/image" Target="../media/image23.jpeg"/><Relationship Id="rId5" Type="http://purl.oclc.org/ooxml/officeDocument/relationships/image" Target="../media/image22.jpeg"/><Relationship Id="rId4" Type="http://purl.oclc.org/ooxml/officeDocument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8" Type="http://purl.oclc.org/ooxml/officeDocument/relationships/image" Target="../media/image30.jpeg"/><Relationship Id="rId13" Type="http://purl.oclc.org/ooxml/officeDocument/relationships/image" Target="../media/image35.jpeg"/><Relationship Id="rId3" Type="http://purl.oclc.org/ooxml/officeDocument/relationships/image" Target="../media/image25.png"/><Relationship Id="rId7" Type="http://purl.oclc.org/ooxml/officeDocument/relationships/image" Target="../media/image29.jpeg"/><Relationship Id="rId12" Type="http://purl.oclc.org/ooxml/officeDocument/relationships/image" Target="../media/image34.jpeg"/><Relationship Id="rId17" Type="http://purl.oclc.org/ooxml/officeDocument/relationships/slide" Target="slide4.xml"/><Relationship Id="rId2" Type="http://purl.oclc.org/ooxml/officeDocument/relationships/image" Target="../media/image24.jpeg"/><Relationship Id="rId16" Type="http://purl.oclc.org/ooxml/officeDocument/relationships/image" Target="../media/image38.jpeg"/><Relationship Id="rId1" Type="http://purl.oclc.org/ooxml/officeDocument/relationships/slideLayout" Target="../slideLayouts/slideLayout7.xml"/><Relationship Id="rId6" Type="http://purl.oclc.org/ooxml/officeDocument/relationships/image" Target="../media/image28.jpeg"/><Relationship Id="rId11" Type="http://purl.oclc.org/ooxml/officeDocument/relationships/image" Target="../media/image33.jpeg"/><Relationship Id="rId5" Type="http://purl.oclc.org/ooxml/officeDocument/relationships/image" Target="../media/image27.jpeg"/><Relationship Id="rId15" Type="http://purl.oclc.org/ooxml/officeDocument/relationships/image" Target="../media/image37.jpeg"/><Relationship Id="rId10" Type="http://purl.oclc.org/ooxml/officeDocument/relationships/image" Target="../media/image32.jpeg"/><Relationship Id="rId4" Type="http://purl.oclc.org/ooxml/officeDocument/relationships/image" Target="../media/image26.jpeg"/><Relationship Id="rId9" Type="http://purl.oclc.org/ooxml/officeDocument/relationships/image" Target="../media/image31.jpeg"/><Relationship Id="rId14" Type="http://purl.oclc.org/ooxml/officeDocument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purl.oclc.org/ooxml/officeDocument/relationships/image" Target="../media/image36.png"/><Relationship Id="rId13" Type="http://purl.oclc.org/ooxml/officeDocument/relationships/image" Target="../media/image47.jpeg"/><Relationship Id="rId18" Type="http://purl.oclc.org/ooxml/officeDocument/relationships/image" Target="../media/image52.jpeg"/><Relationship Id="rId3" Type="http://purl.oclc.org/ooxml/officeDocument/relationships/image" Target="../media/image39.jpeg"/><Relationship Id="rId21" Type="http://purl.oclc.org/ooxml/officeDocument/relationships/image" Target="../media/image55.jpeg"/><Relationship Id="rId7" Type="http://purl.oclc.org/ooxml/officeDocument/relationships/image" Target="../media/image42.jpeg"/><Relationship Id="rId12" Type="http://purl.oclc.org/ooxml/officeDocument/relationships/image" Target="../media/image46.jpeg"/><Relationship Id="rId17" Type="http://purl.oclc.org/ooxml/officeDocument/relationships/image" Target="../media/image51.jpeg"/><Relationship Id="rId2" Type="http://purl.oclc.org/ooxml/officeDocument/relationships/image" Target="../media/image9.jpeg"/><Relationship Id="rId16" Type="http://purl.oclc.org/ooxml/officeDocument/relationships/image" Target="../media/image50.jpeg"/><Relationship Id="rId20" Type="http://purl.oclc.org/ooxml/officeDocument/relationships/image" Target="../media/image54.jpeg"/><Relationship Id="rId1" Type="http://purl.oclc.org/ooxml/officeDocument/relationships/slideLayout" Target="../slideLayouts/slideLayout7.xml"/><Relationship Id="rId6" Type="http://purl.oclc.org/ooxml/officeDocument/relationships/image" Target="../media/image26.jpeg"/><Relationship Id="rId11" Type="http://purl.oclc.org/ooxml/officeDocument/relationships/image" Target="../media/image45.jpeg"/><Relationship Id="rId24" Type="http://purl.oclc.org/ooxml/officeDocument/relationships/image" Target="../media/image57.png"/><Relationship Id="rId5" Type="http://purl.oclc.org/ooxml/officeDocument/relationships/image" Target="../media/image41.jpeg"/><Relationship Id="rId15" Type="http://purl.oclc.org/ooxml/officeDocument/relationships/image" Target="../media/image49.jpeg"/><Relationship Id="rId23" Type="http://purl.oclc.org/ooxml/officeDocument/relationships/slide" Target="slide4.xml"/><Relationship Id="rId10" Type="http://purl.oclc.org/ooxml/officeDocument/relationships/image" Target="../media/image44.jpeg"/><Relationship Id="rId19" Type="http://purl.oclc.org/ooxml/officeDocument/relationships/image" Target="../media/image53.jpeg"/><Relationship Id="rId4" Type="http://purl.oclc.org/ooxml/officeDocument/relationships/image" Target="../media/image40.jpeg"/><Relationship Id="rId9" Type="http://purl.oclc.org/ooxml/officeDocument/relationships/image" Target="../media/image43.jpeg"/><Relationship Id="rId14" Type="http://purl.oclc.org/ooxml/officeDocument/relationships/image" Target="../media/image48.jpeg"/><Relationship Id="rId22" Type="http://purl.oclc.org/ooxml/officeDocument/relationships/image" Target="../media/image56.jpeg"/></Relationships>
</file>

<file path=ppt/slides/_rels/slide9.xml.rels><?xml version="1.0" encoding="UTF-8" standalone="yes"?>
<Relationships xmlns="http://schemas.openxmlformats.org/package/2006/relationships"><Relationship Id="rId3" Type="http://purl.oclc.org/ooxml/officeDocument/relationships/image" Target="../media/image59.jpeg"/><Relationship Id="rId2" Type="http://purl.oclc.org/ooxml/officeDocument/relationships/image" Target="../media/image58.jpeg"/><Relationship Id="rId1" Type="http://purl.oclc.org/ooxml/officeDocument/relationships/slideLayout" Target="../slideLayouts/slideLayout7.xml"/><Relationship Id="rId4" Type="http://purl.oclc.org/ooxml/officeDocument/relationships/slide" Target="slide4.xml"/></Relationships>
</file>

<file path=ppt/slides/_rels/slide10.xml.rels><?xml version="1.0" encoding="UTF-8" standalone="yes"?>
<Relationships xmlns="http://schemas.openxmlformats.org/package/2006/relationships"><Relationship Id="rId8" Type="http://purl.oclc.org/ooxml/officeDocument/relationships/image" Target="../media/image60.jpeg"/><Relationship Id="rId3" Type="http://purl.oclc.org/ooxml/officeDocument/relationships/image" Target="../media/image28.jpeg"/><Relationship Id="rId7" Type="http://purl.oclc.org/ooxml/officeDocument/relationships/image" Target="../media/image24.jpeg"/><Relationship Id="rId2" Type="http://purl.oclc.org/ooxml/officeDocument/relationships/slide" Target="slide4.xml"/><Relationship Id="rId1" Type="http://purl.oclc.org/ooxml/officeDocument/relationships/slideLayout" Target="../slideLayouts/slideLayout7.xml"/><Relationship Id="rId6" Type="http://purl.oclc.org/ooxml/officeDocument/relationships/image" Target="../media/image48.jpeg"/><Relationship Id="rId5" Type="http://purl.oclc.org/ooxml/officeDocument/relationships/image" Target="../media/image53.jpeg"/><Relationship Id="rId10" Type="http://purl.oclc.org/ooxml/officeDocument/relationships/image" Target="../media/image62.jpeg"/><Relationship Id="rId4" Type="http://purl.oclc.org/ooxml/officeDocument/relationships/image" Target="../media/image33.jpeg"/><Relationship Id="rId9" Type="http://purl.oclc.org/ooxml/officeDocument/relationships/image" Target="../media/image61.jpeg"/></Relationships>
</file>

<file path=ppt/slides/_rels/slide11.xml.rels><?xml version="1.0" encoding="UTF-8" standalone="yes"?>
<Relationships xmlns="http://schemas.openxmlformats.org/package/2006/relationships"><Relationship Id="rId3" Type="http://purl.oclc.org/ooxml/officeDocument/relationships/image" Target="../media/image64.jpeg"/><Relationship Id="rId2" Type="http://purl.oclc.org/ooxml/officeDocument/relationships/image" Target="../media/image63.jpeg"/><Relationship Id="rId1" Type="http://purl.oclc.org/ooxml/officeDocument/relationships/slideLayout" Target="../slideLayouts/slideLayout7.xml"/><Relationship Id="rId6" Type="http://purl.oclc.org/ooxml/officeDocument/relationships/image" Target="../media/image67.png"/><Relationship Id="rId5" Type="http://purl.oclc.org/ooxml/officeDocument/relationships/image" Target="../media/image66.png"/><Relationship Id="rId4" Type="http://purl.oclc.org/ooxml/officeDocument/relationships/image" Target="../media/image65.png"/></Relationships>
</file>

<file path=ppt/slides/_rels/slide12.xml.rels><?xml version="1.0" encoding="UTF-8" standalone="yes"?>
<Relationships xmlns="http://schemas.openxmlformats.org/package/2006/relationships"><Relationship Id="rId8" Type="http://purl.oclc.org/ooxml/officeDocument/relationships/image" Target="../media/image2.jpeg"/><Relationship Id="rId3" Type="http://purl.oclc.org/ooxml/officeDocument/relationships/image" Target="../media/image69.jpeg"/><Relationship Id="rId7" Type="http://purl.oclc.org/ooxml/officeDocument/relationships/image" Target="../media/image73.jpeg"/><Relationship Id="rId2" Type="http://purl.oclc.org/ooxml/officeDocument/relationships/image" Target="../media/image68.jpeg"/><Relationship Id="rId1" Type="http://purl.oclc.org/ooxml/officeDocument/relationships/slideLayout" Target="../slideLayouts/slideLayout7.xml"/><Relationship Id="rId6" Type="http://purl.oclc.org/ooxml/officeDocument/relationships/image" Target="../media/image72.jpeg"/><Relationship Id="rId5" Type="http://purl.oclc.org/ooxml/officeDocument/relationships/image" Target="../media/image71.jpeg"/><Relationship Id="rId10" Type="http://purl.oclc.org/ooxml/officeDocument/relationships/slide" Target="slide4.xml"/><Relationship Id="rId4" Type="http://purl.oclc.org/ooxml/officeDocument/relationships/image" Target="../media/image70.jpeg"/><Relationship Id="rId9" Type="http://purl.oclc.org/ooxml/officeDocument/relationships/image" Target="../media/image6.jpeg"/></Relationships>
</file>

<file path=ppt/slides/slide1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3501008"/>
            <a:ext cx="5328592" cy="1584176"/>
          </a:xfrm>
          <a:scene3d>
            <a:camera prst="isometricOffAxis1Right"/>
            <a:lightRig rig="threePt" dir="t"/>
          </a:scene3d>
        </p:spPr>
        <p:txBody>
          <a:bodyPr>
            <a:normAutofit fontScale="92.5%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%"/>
                </a:schemeClr>
              </a:contourClr>
            </a:sp3d>
          </a:bodyPr>
          <a:lstStyle/>
          <a:p>
            <a:r>
              <a:rPr lang="ru-RU" b="1" cap="all" dirty="0" smtClean="0">
                <a:ln w="0"/>
                <a:solidFill>
                  <a:srgbClr val="C00000"/>
                </a:solidFill>
                <a:effectLst>
                  <a:reflection blurRad="12700" stA="50%" endPos="50%" dist="5000" dir="5400000" sy="-100%" rotWithShape="0"/>
                </a:effectLst>
              </a:rPr>
              <a:t>Возраст участников: </a:t>
            </a:r>
            <a:r>
              <a:rPr lang="ru-RU" b="1" i="1" cap="all" dirty="0" smtClean="0">
                <a:ln w="0"/>
                <a:solidFill>
                  <a:srgbClr val="C00000"/>
                </a:solidFill>
                <a:effectLst>
                  <a:reflection blurRad="12700" stA="50%" endPos="50%" dist="5000" dir="5400000" sy="-100%" rotWithShape="0"/>
                </a:effectLst>
              </a:rPr>
              <a:t>5-7 лет</a:t>
            </a:r>
          </a:p>
          <a:p>
            <a:r>
              <a:rPr lang="ru-RU" b="1" cap="all" dirty="0" smtClean="0">
                <a:ln w="0"/>
                <a:solidFill>
                  <a:srgbClr val="C00000"/>
                </a:solidFill>
                <a:effectLst>
                  <a:reflection blurRad="12700" stA="50%" endPos="50%" dist="5000" dir="5400000" sy="-100%" rotWithShape="0"/>
                </a:effectLst>
              </a:rPr>
              <a:t>Составитель: </a:t>
            </a:r>
            <a:r>
              <a:rPr lang="ru-RU" b="1" i="1" cap="all" dirty="0" smtClean="0">
                <a:ln w="0"/>
                <a:solidFill>
                  <a:srgbClr val="C00000"/>
                </a:solidFill>
                <a:effectLst>
                  <a:reflection blurRad="12700" stA="50%" endPos="50%" dist="5000" dir="5400000" sy="-100%" rotWithShape="0"/>
                </a:effectLst>
              </a:rPr>
              <a:t>Иванова О.Н.</a:t>
            </a:r>
            <a:endParaRPr lang="ru-RU" b="1" i="1" cap="all" dirty="0">
              <a:ln w="0"/>
              <a:solidFill>
                <a:srgbClr val="C00000"/>
              </a:solidFill>
              <a:effectLst>
                <a:reflection blurRad="12700" stA="50%" endPos="50%" dist="5000" dir="5400000" sy="-100%" rotWithShape="0"/>
              </a:effectLst>
            </a:endParaRPr>
          </a:p>
        </p:txBody>
      </p:sp>
      <p:pic>
        <p:nvPicPr>
          <p:cNvPr id="10248" name="Picture 8" descr="Фон для презентации конструирование - 94 фот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395536" y="1124744"/>
            <a:ext cx="6912768" cy="1754326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%"/>
                </a:schemeClr>
              </a:contourClr>
            </a:sp3d>
          </a:bodyPr>
          <a:lstStyle/>
          <a:p>
            <a:pPr algn="just"/>
            <a:r>
              <a:rPr lang="ru-RU" sz="3600" b="1" cap="all" dirty="0" err="1" smtClean="0">
                <a:ln w="0"/>
                <a:solidFill>
                  <a:srgbClr val="C00000"/>
                </a:solidFill>
                <a:effectLst>
                  <a:reflection blurRad="12700" stA="50%" endPos="50%" dist="5000" dir="5400000" sy="-100%" rotWithShape="0"/>
                </a:effectLst>
              </a:rPr>
              <a:t>Мультимедийная</a:t>
            </a:r>
            <a:r>
              <a:rPr lang="ru-RU" sz="3600" b="1" cap="all" dirty="0" smtClean="0">
                <a:ln w="0"/>
                <a:solidFill>
                  <a:srgbClr val="C00000"/>
                </a:solidFill>
                <a:effectLst>
                  <a:reflection blurRad="12700" stA="50%" endPos="50%" dist="5000" dir="5400000" sy="-100%" rotWithShape="0"/>
                </a:effectLst>
              </a:rPr>
              <a:t>                 дидактическая </a:t>
            </a:r>
            <a:r>
              <a:rPr lang="ru-RU" sz="3600" b="1" cap="all" dirty="0" err="1" smtClean="0">
                <a:ln w="0"/>
                <a:solidFill>
                  <a:srgbClr val="C00000"/>
                </a:solidFill>
                <a:effectLst>
                  <a:reflection blurRad="12700" stA="50%" endPos="50%" dist="5000" dir="5400000" sy="-100%" rotWithShape="0"/>
                </a:effectLst>
              </a:rPr>
              <a:t>квест-игра</a:t>
            </a:r>
            <a:endParaRPr lang="ru-RU" sz="3600" b="1" cap="all" dirty="0" smtClean="0">
              <a:ln w="0"/>
              <a:solidFill>
                <a:srgbClr val="C00000"/>
              </a:solidFill>
              <a:effectLst>
                <a:reflection blurRad="12700" stA="50%" endPos="50%" dist="5000" dir="5400000" sy="-100%" rotWithShape="0"/>
              </a:effectLst>
            </a:endParaRPr>
          </a:p>
          <a:p>
            <a:pPr algn="just"/>
            <a:r>
              <a:rPr lang="ru-RU" sz="3600" b="1" cap="all" dirty="0" smtClean="0">
                <a:ln w="0"/>
                <a:solidFill>
                  <a:srgbClr val="C00000"/>
                </a:solidFill>
                <a:effectLst>
                  <a:reflection blurRad="12700" stA="50%" endPos="50%" dist="5000" dir="5400000" sy="-100%" rotWithShape="0"/>
                </a:effectLst>
              </a:rPr>
              <a:t>                            «</a:t>
            </a:r>
            <a:r>
              <a:rPr lang="ru-RU" sz="3600" b="1" cap="all" dirty="0" err="1" smtClean="0">
                <a:ln w="0"/>
                <a:solidFill>
                  <a:srgbClr val="C00000"/>
                </a:solidFill>
                <a:effectLst>
                  <a:reflection blurRad="12700" stA="50%" endPos="50%" dist="5000" dir="5400000" sy="-100%" rotWithShape="0"/>
                </a:effectLst>
              </a:rPr>
              <a:t>Легопарк</a:t>
            </a:r>
            <a:r>
              <a:rPr lang="ru-RU" sz="3600" b="1" cap="all" dirty="0" smtClean="0">
                <a:ln w="0"/>
                <a:solidFill>
                  <a:srgbClr val="C00000"/>
                </a:solidFill>
                <a:effectLst>
                  <a:reflection blurRad="12700" stA="50%" endPos="50%" dist="5000" dir="5400000" sy="-100%" rotWithShape="0"/>
                </a:effectLst>
              </a:rPr>
              <a:t>»</a:t>
            </a:r>
            <a:endParaRPr lang="ru-RU" sz="3200" b="1" cap="all" dirty="0">
              <a:ln w="0"/>
              <a:solidFill>
                <a:srgbClr val="C00000"/>
              </a:solidFill>
              <a:effectLst>
                <a:reflection blurRad="12700" stA="50%" endPos="50%" dist="5000" dir="5400000" sy="-100%" rotWithShape="0"/>
              </a:effectLst>
            </a:endParaRPr>
          </a:p>
        </p:txBody>
      </p:sp>
      <p:pic>
        <p:nvPicPr>
          <p:cNvPr id="10244" name="Picture 4" descr="Bricker - Конструктор LEGO 40310 Набор кубиков и аксессуаров Растения  (Botanical Accessories)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 l="47.425%" r="9.305%"/>
          <a:stretch>
            <a:fillRect/>
          </a:stretch>
        </p:blipFill>
        <p:spPr bwMode="auto">
          <a:xfrm>
            <a:off x="6300192" y="0"/>
            <a:ext cx="2843808" cy="3333750"/>
          </a:xfrm>
          <a:prstGeom prst="rect">
            <a:avLst/>
          </a:prstGeom>
          <a:noFill/>
        </p:spPr>
      </p:pic>
      <p:sp>
        <p:nvSpPr>
          <p:cNvPr id="10246" name="AutoShape 6" descr="Как сделать WeDo 2.0 Обезьяна на канате из Лего WeDo - животные и птицы.  Пошаговая инструкция по сборке, детал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AutoShape 8" descr="Как сделать WeDo 2.0 Обезьяна на канате из Лего WeDo - животные и птицы.  Пошаговая инструкция по сборке, детал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52" name="Picture 12" descr="Lego we do 2.0 инструкции по сборке динозавра | Ти-рекс, Трицератопс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 l="4.665%" t="7.311%" r="21.136%" b="17.09%"/>
          <a:stretch>
            <a:fillRect/>
          </a:stretch>
        </p:blipFill>
        <p:spPr bwMode="auto">
          <a:xfrm>
            <a:off x="323528" y="4869160"/>
            <a:ext cx="1908212" cy="1296144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692696"/>
            <a:ext cx="6192688" cy="3240360"/>
          </a:xfrm>
          <a:scene3d>
            <a:camera prst="isometricOffAxis1Right"/>
            <a:lightRig rig="threePt" dir="t"/>
          </a:scene3d>
        </p:spPr>
        <p:txBody>
          <a:bodyPr numCol="1">
            <a:noAutofit/>
            <a:scene3d>
              <a:camera prst="isometricRightUp"/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%"/>
                </a:schemeClr>
              </a:contourClr>
            </a:sp3d>
          </a:bodyPr>
          <a:lstStyle/>
          <a:p>
            <a:pPr algn="just">
              <a:buNone/>
            </a:pPr>
            <a:r>
              <a:rPr lang="ru-RU" sz="2400" b="1" cap="all" dirty="0" smtClean="0">
                <a:ln w="0"/>
                <a:solidFill>
                  <a:srgbClr val="C00000"/>
                </a:solidFill>
                <a:effectLst>
                  <a:reflection blurRad="12700" stA="50%" endPos="50%" dist="5000" dir="5400000" sy="-100%" rotWithShape="0"/>
                </a:effectLst>
              </a:rPr>
              <a:t>    </a:t>
            </a:r>
            <a:r>
              <a:rPr lang="ru-RU" sz="2000" b="1" cap="all" dirty="0" smtClean="0">
                <a:ln w="10541" cmpd="sng">
                  <a:solidFill>
                    <a:schemeClr val="accent1">
                      <a:shade val="88%"/>
                      <a:satMod val="110%"/>
                    </a:schemeClr>
                  </a:solidFill>
                  <a:prstDash val="solid"/>
                </a:ln>
                <a:solidFill>
                  <a:schemeClr val="accent2">
                    <a:lumMod val="50%"/>
                  </a:schemeClr>
                </a:solidFill>
                <a:effectLst>
                  <a:reflection blurRad="12700" stA="50%" endPos="50%" dist="5000" dir="5400000" sy="-100%" rotWithShape="0"/>
                </a:effectLst>
              </a:rPr>
              <a:t> </a:t>
            </a:r>
            <a:r>
              <a:rPr lang="ru-RU" sz="2400" b="1" cap="all" dirty="0" smtClean="0">
                <a:ln w="0"/>
                <a:solidFill>
                  <a:srgbClr val="C00000"/>
                </a:solidFill>
                <a:effectLst>
                  <a:reflection blurRad="12700" stA="50%" endPos="50%" dist="5000" dir="5400000" sy="-100%" rotWithShape="0"/>
                </a:effectLst>
              </a:rPr>
              <a:t>Правила</a:t>
            </a:r>
            <a:r>
              <a:rPr lang="ru-RU" sz="2800" b="1" dirty="0" smtClean="0">
                <a:ln w="10541" cmpd="sng">
                  <a:solidFill>
                    <a:schemeClr val="accent1">
                      <a:shade val="88%"/>
                      <a:satMod val="110%"/>
                    </a:schemeClr>
                  </a:solidFill>
                  <a:prstDash val="solid"/>
                </a:ln>
                <a:solidFill>
                  <a:schemeClr val="accent2">
                    <a:lumMod val="50%"/>
                  </a:schemeClr>
                </a:solidFill>
              </a:rPr>
              <a:t> </a:t>
            </a:r>
          </a:p>
          <a:p>
            <a:pPr algn="just">
              <a:buNone/>
            </a:pPr>
            <a:r>
              <a:rPr lang="ru-RU" sz="2400" b="1" dirty="0" smtClean="0">
                <a:ln w="10541" cmpd="sng">
                  <a:solidFill>
                    <a:schemeClr val="accent1">
                      <a:shade val="88%"/>
                      <a:satMod val="110%"/>
                    </a:schemeClr>
                  </a:solidFill>
                  <a:prstDash val="solid"/>
                </a:ln>
                <a:solidFill>
                  <a:schemeClr val="accent2">
                    <a:lumMod val="50%"/>
                  </a:schemeClr>
                </a:solidFill>
              </a:rPr>
              <a:t>     Участник проходит по порядку каждый этап </a:t>
            </a:r>
            <a:r>
              <a:rPr lang="ru-RU" sz="2400" b="1" dirty="0" err="1" smtClean="0">
                <a:ln w="10541" cmpd="sng">
                  <a:solidFill>
                    <a:schemeClr val="accent1">
                      <a:shade val="88%"/>
                      <a:satMod val="110%"/>
                    </a:schemeClr>
                  </a:solidFill>
                  <a:prstDash val="solid"/>
                </a:ln>
                <a:solidFill>
                  <a:schemeClr val="accent2">
                    <a:lumMod val="50%"/>
                  </a:schemeClr>
                </a:solidFill>
              </a:rPr>
              <a:t>квеста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%"/>
                      <a:satMod val="110%"/>
                    </a:schemeClr>
                  </a:solidFill>
                  <a:prstDash val="solid"/>
                </a:ln>
                <a:solidFill>
                  <a:schemeClr val="accent2">
                    <a:lumMod val="50%"/>
                  </a:schemeClr>
                </a:solidFill>
              </a:rPr>
              <a:t>, выполняя  задания на слайде. </a:t>
            </a:r>
            <a:endParaRPr lang="ru-RU" sz="2400" b="1" cap="all" dirty="0" smtClean="0">
              <a:ln w="10541" cmpd="sng">
                <a:solidFill>
                  <a:schemeClr val="accent1">
                    <a:shade val="88%"/>
                    <a:satMod val="110%"/>
                  </a:schemeClr>
                </a:solidFill>
                <a:prstDash val="solid"/>
              </a:ln>
              <a:solidFill>
                <a:schemeClr val="accent2">
                  <a:lumMod val="50%"/>
                </a:schemeClr>
              </a:solidFill>
              <a:effectLst>
                <a:reflection blurRad="12700" stA="50%" endPos="50%" dist="5000" dir="5400000" sy="-100%" rotWithShape="0"/>
              </a:effectLst>
            </a:endParaRPr>
          </a:p>
          <a:p>
            <a:pPr algn="just">
              <a:buNone/>
            </a:pPr>
            <a:r>
              <a:rPr lang="ru-RU" sz="2400" b="1" cap="all" dirty="0" smtClean="0">
                <a:ln w="10541" cmpd="sng">
                  <a:solidFill>
                    <a:schemeClr val="accent1">
                      <a:shade val="88%"/>
                      <a:satMod val="110%"/>
                    </a:schemeClr>
                  </a:solidFill>
                  <a:prstDash val="solid"/>
                </a:ln>
                <a:solidFill>
                  <a:schemeClr val="accent2">
                    <a:lumMod val="50%"/>
                  </a:schemeClr>
                </a:solidFill>
                <a:effectLst>
                  <a:reflection blurRad="12700" stA="50%" endPos="50%" dist="5000" dir="5400000" sy="-100%" rotWithShape="0"/>
                </a:effectLst>
              </a:rPr>
              <a:t>      </a:t>
            </a:r>
            <a:r>
              <a:rPr lang="ru-RU" sz="2400" b="1" cap="all" dirty="0" smtClean="0">
                <a:ln w="0"/>
                <a:solidFill>
                  <a:srgbClr val="C00000"/>
                </a:solidFill>
                <a:effectLst>
                  <a:reflection blurRad="12700" stA="50%" endPos="50%" dist="5000" dir="5400000" sy="-100%" rotWithShape="0"/>
                </a:effectLst>
              </a:rPr>
              <a:t>Инструкция</a:t>
            </a:r>
            <a:endParaRPr lang="ru-RU" b="1" cap="all" dirty="0" smtClean="0">
              <a:ln w="0"/>
              <a:solidFill>
                <a:srgbClr val="C00000"/>
              </a:solidFill>
              <a:effectLst>
                <a:reflection blurRad="12700" stA="50%" endPos="50%" dist="5000" dir="5400000" sy="-100%" rotWithShape="0"/>
              </a:effectLst>
            </a:endParaRPr>
          </a:p>
          <a:p>
            <a:pPr algn="just">
              <a:buNone/>
            </a:pPr>
            <a:r>
              <a:rPr lang="ru-RU" sz="1800" b="1" cap="all" dirty="0" smtClean="0">
                <a:ln w="0"/>
                <a:solidFill>
                  <a:schemeClr val="accent1">
                    <a:lumMod val="75%"/>
                  </a:schemeClr>
                </a:solidFill>
                <a:effectLst>
                  <a:reflection blurRad="12700" stA="50%" endPos="50%" dist="5000" dir="5400000" sy="-100%" rotWithShape="0"/>
                </a:effectLst>
              </a:rPr>
              <a:t>       </a:t>
            </a:r>
            <a:r>
              <a:rPr lang="ru-RU" sz="2400" b="1" dirty="0" err="1" smtClean="0">
                <a:ln w="10541" cmpd="sng">
                  <a:solidFill>
                    <a:schemeClr val="accent1">
                      <a:shade val="88%"/>
                      <a:satMod val="110%"/>
                    </a:schemeClr>
                  </a:solidFill>
                  <a:prstDash val="solid"/>
                </a:ln>
                <a:solidFill>
                  <a:schemeClr val="accent2">
                    <a:lumMod val="50%"/>
                  </a:schemeClr>
                </a:solidFill>
              </a:rPr>
              <a:t>Квест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%"/>
                      <a:satMod val="110%"/>
                    </a:schemeClr>
                  </a:solidFill>
                  <a:prstDash val="solid"/>
                </a:ln>
                <a:solidFill>
                  <a:schemeClr val="accent2">
                    <a:lumMod val="50%"/>
                  </a:schemeClr>
                </a:solidFill>
              </a:rPr>
              <a:t> состоит  из  заданий, размещенных на разных слайдах презентации. На главной странице «Легенда» размещены кнопки с номерами заданий </a:t>
            </a:r>
            <a:r>
              <a:rPr lang="ru-RU" sz="2400" b="1" dirty="0" err="1" smtClean="0">
                <a:ln w="10541" cmpd="sng">
                  <a:solidFill>
                    <a:schemeClr val="accent1">
                      <a:shade val="88%"/>
                      <a:satMod val="110%"/>
                    </a:schemeClr>
                  </a:solidFill>
                  <a:prstDash val="solid"/>
                </a:ln>
                <a:solidFill>
                  <a:schemeClr val="accent2">
                    <a:lumMod val="50%"/>
                  </a:schemeClr>
                </a:solidFill>
              </a:rPr>
              <a:t>квеста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%"/>
                      <a:satMod val="110%"/>
                    </a:schemeClr>
                  </a:solidFill>
                  <a:prstDash val="solid"/>
                </a:ln>
                <a:solidFill>
                  <a:schemeClr val="accent2">
                    <a:lumMod val="50%"/>
                  </a:schemeClr>
                </a:solidFill>
              </a:rPr>
              <a:t> и запуска игры для перехода на слайды. </a:t>
            </a:r>
          </a:p>
          <a:p>
            <a:pPr algn="just">
              <a:buNone/>
            </a:pPr>
            <a:endParaRPr lang="ru-RU" sz="1800" b="1" cap="all" dirty="0" smtClean="0">
              <a:ln w="0"/>
              <a:solidFill>
                <a:schemeClr val="accent2">
                  <a:lumMod val="50%"/>
                </a:schemeClr>
              </a:solidFill>
              <a:effectLst>
                <a:reflection blurRad="12700" stA="50%" endPos="50%" dist="5000" dir="5400000" sy="-100%" rotWithShape="0"/>
              </a:effectLst>
            </a:endParaRPr>
          </a:p>
        </p:txBody>
      </p:sp>
      <p:pic>
        <p:nvPicPr>
          <p:cNvPr id="6" name="Picture 8" descr="Фон для презентации конструирование - 94 фото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9218" name="Picture 2" descr="Медведь Lego Wedo 2.0 - Секция робототехники для детей в Екатеринбурге  &quot;Дело Техники&quot;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4188524"/>
            <a:ext cx="3563888" cy="2669476"/>
          </a:xfrm>
          <a:prstGeom prst="rect">
            <a:avLst/>
          </a:prstGeom>
          <a:noFill/>
        </p:spPr>
      </p:pic>
      <p:pic>
        <p:nvPicPr>
          <p:cNvPr id="9220" name="Picture 4" descr="кролик Lego wedo 2.0 инструкция - студия дворик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 l="35.082%" t="11.152%" r="10.347%" b="25.652%"/>
          <a:stretch>
            <a:fillRect/>
          </a:stretch>
        </p:blipFill>
        <p:spPr bwMode="auto">
          <a:xfrm>
            <a:off x="7092280" y="-21551"/>
            <a:ext cx="2051720" cy="1245687"/>
          </a:xfrm>
          <a:prstGeom prst="rect">
            <a:avLst/>
          </a:prstGeom>
          <a:noFill/>
        </p:spPr>
      </p:pic>
      <p:sp>
        <p:nvSpPr>
          <p:cNvPr id="9222" name="AutoShape 6" descr="Базовый набор LEGO Education WeDo 2.0 купить по низкой цене | Robo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24" name="AutoShape 8" descr="Базовый набор LEGO Education WeDo 2.0 купить по низкой цене | Robo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" name="Picture 4" descr="Bricker - Конструктор LEGO 40310 Набор кубиков и аксессуаров Растения  (Botanical Accessories)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 l="47.425%" r="9.305%"/>
          <a:stretch>
            <a:fillRect/>
          </a:stretch>
        </p:blipFill>
        <p:spPr bwMode="auto">
          <a:xfrm>
            <a:off x="5724128" y="3524250"/>
            <a:ext cx="2843808" cy="3333750"/>
          </a:xfrm>
          <a:prstGeom prst="rect">
            <a:avLst/>
          </a:prstGeom>
          <a:noFill/>
        </p:spPr>
      </p:pic>
      <p:pic>
        <p:nvPicPr>
          <p:cNvPr id="9230" name="Picture 14" descr="Lego растения зеленый куст 6064 купить с доставкой​ из Польши​ с Allegro на  FastBox 9900721069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36296" y="1052736"/>
            <a:ext cx="792088" cy="928833"/>
          </a:xfrm>
          <a:prstGeom prst="rect">
            <a:avLst/>
          </a:prstGeom>
          <a:noFill/>
        </p:spPr>
      </p:pic>
      <p:pic>
        <p:nvPicPr>
          <p:cNvPr id="13" name="Picture 14" descr="Lego растения зеленый куст 6064 купить с доставкой​ из Польши​ с Allegro на  FastBox 9900721069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00192" y="0"/>
            <a:ext cx="921102" cy="1080120"/>
          </a:xfrm>
          <a:prstGeom prst="rect">
            <a:avLst/>
          </a:prstGeom>
          <a:noFill/>
        </p:spPr>
      </p:pic>
      <p:pic>
        <p:nvPicPr>
          <p:cNvPr id="12" name="Picture 14" descr="Lego растения зеленый куст 6064 купить с доставкой​ из Польши​ с Allegro на  FastBox 9900721069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08304" y="2780928"/>
            <a:ext cx="792088" cy="928833"/>
          </a:xfrm>
          <a:prstGeom prst="rect">
            <a:avLst/>
          </a:prstGeom>
          <a:noFill/>
        </p:spPr>
      </p:pic>
      <p:pic>
        <p:nvPicPr>
          <p:cNvPr id="14" name="Picture 14" descr="Lego растения зеленый куст 6064 купить с доставкой​ из Польши​ с Allegro на  FastBox 9900721069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436304" y="1628800"/>
            <a:ext cx="707696" cy="82987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5904656" cy="5040560"/>
          </a:xfrm>
          <a:scene3d>
            <a:camera prst="isometricOffAxis1Right"/>
            <a:lightRig rig="threePt" dir="t"/>
          </a:scene3d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%"/>
                </a:schemeClr>
              </a:contourClr>
            </a:sp3d>
          </a:bodyPr>
          <a:lstStyle/>
          <a:p>
            <a:pPr algn="l"/>
            <a:r>
              <a:rPr lang="ru-RU" sz="3200" b="1" u="sng" dirty="0" smtClean="0">
                <a:ln w="10541" cmpd="sng">
                  <a:solidFill>
                    <a:schemeClr val="accent1">
                      <a:shade val="88%"/>
                      <a:satMod val="110%"/>
                    </a:schemeClr>
                  </a:solidFill>
                  <a:prstDash val="solid"/>
                </a:ln>
                <a:solidFill>
                  <a:srgbClr val="C00000"/>
                </a:solidFill>
              </a:rPr>
              <a:t>Игровая задача: 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%"/>
                      <a:satMod val="110%"/>
                    </a:schemeClr>
                  </a:solidFill>
                  <a:prstDash val="solid"/>
                </a:ln>
                <a:gradFill>
                  <a:gsLst>
                    <a:gs pos="0%">
                      <a:schemeClr val="accent1">
                        <a:tint val="40%"/>
                        <a:satMod val="250%"/>
                      </a:schemeClr>
                    </a:gs>
                    <a:gs pos="9%">
                      <a:schemeClr val="accent1">
                        <a:tint val="52%"/>
                        <a:satMod val="300%"/>
                      </a:schemeClr>
                    </a:gs>
                    <a:gs pos="50%">
                      <a:schemeClr val="accent1">
                        <a:shade val="20%"/>
                        <a:satMod val="300%"/>
                      </a:schemeClr>
                    </a:gs>
                    <a:gs pos="79%">
                      <a:schemeClr val="accent1">
                        <a:tint val="52%"/>
                        <a:satMod val="300%"/>
                      </a:schemeClr>
                    </a:gs>
                    <a:gs pos="100%">
                      <a:schemeClr val="accent1">
                        <a:tint val="40%"/>
                        <a:satMod val="250%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sz="3200" b="1" dirty="0" smtClean="0">
                <a:ln w="10541" cmpd="sng">
                  <a:solidFill>
                    <a:schemeClr val="accent1">
                      <a:shade val="88%"/>
                      <a:satMod val="110%"/>
                    </a:schemeClr>
                  </a:solidFill>
                  <a:prstDash val="solid"/>
                </a:ln>
                <a:gradFill>
                  <a:gsLst>
                    <a:gs pos="0%">
                      <a:schemeClr val="accent1">
                        <a:tint val="40%"/>
                        <a:satMod val="250%"/>
                      </a:schemeClr>
                    </a:gs>
                    <a:gs pos="9%">
                      <a:schemeClr val="accent1">
                        <a:tint val="52%"/>
                        <a:satMod val="300%"/>
                      </a:schemeClr>
                    </a:gs>
                    <a:gs pos="50%">
                      <a:schemeClr val="accent1">
                        <a:shade val="20%"/>
                        <a:satMod val="300%"/>
                      </a:schemeClr>
                    </a:gs>
                    <a:gs pos="79%">
                      <a:schemeClr val="accent1">
                        <a:tint val="52%"/>
                        <a:satMod val="300%"/>
                      </a:schemeClr>
                    </a:gs>
                    <a:gs pos="100%">
                      <a:schemeClr val="accent1">
                        <a:tint val="40%"/>
                        <a:satMod val="250%"/>
                      </a:schemeClr>
                    </a:gs>
                  </a:gsLst>
                  <a:lin ang="5400000"/>
                </a:gradFill>
              </a:rPr>
            </a:br>
            <a:r>
              <a:rPr lang="ru-RU" sz="3200" b="1" dirty="0" smtClean="0">
                <a:ln w="10541" cmpd="sng">
                  <a:solidFill>
                    <a:schemeClr val="accent1">
                      <a:shade val="88%"/>
                      <a:satMod val="110%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восстановление порядка в </a:t>
            </a:r>
            <a:r>
              <a:rPr lang="ru-RU" sz="3200" b="1" dirty="0" err="1" smtClean="0">
                <a:ln w="10541" cmpd="sng">
                  <a:solidFill>
                    <a:schemeClr val="accent1">
                      <a:shade val="88%"/>
                      <a:satMod val="110%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легопарке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%"/>
                      <a:satMod val="110%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 через выполнение заданий </a:t>
            </a:r>
            <a:r>
              <a:rPr lang="ru-RU" sz="3200" b="1" dirty="0" err="1" smtClean="0">
                <a:ln w="10541" cmpd="sng">
                  <a:solidFill>
                    <a:schemeClr val="accent1">
                      <a:shade val="88%"/>
                      <a:satMod val="110%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квеста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%"/>
                      <a:satMod val="110%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/>
            </a:r>
            <a:br>
              <a:rPr lang="ru-RU" sz="3200" b="1" dirty="0" smtClean="0">
                <a:ln w="10541" cmpd="sng">
                  <a:solidFill>
                    <a:schemeClr val="accent1">
                      <a:shade val="88%"/>
                      <a:satMod val="110%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</a:br>
            <a:r>
              <a:rPr lang="ru-RU" sz="3200" b="1" dirty="0" smtClean="0">
                <a:ln w="10541" cmpd="sng">
                  <a:solidFill>
                    <a:schemeClr val="accent1">
                      <a:shade val="88%"/>
                      <a:satMod val="110%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 </a:t>
            </a:r>
            <a:r>
              <a:rPr lang="ru-RU" sz="3200" b="1" u="sng" dirty="0" smtClean="0">
                <a:ln w="10541" cmpd="sng">
                  <a:solidFill>
                    <a:schemeClr val="accent1">
                      <a:shade val="88%"/>
                      <a:satMod val="110%"/>
                    </a:schemeClr>
                  </a:solidFill>
                  <a:prstDash val="solid"/>
                </a:ln>
                <a:solidFill>
                  <a:srgbClr val="C00000"/>
                </a:solidFill>
              </a:rPr>
              <a:t>Дидактическая задача 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%"/>
                      <a:satMod val="110%"/>
                    </a:schemeClr>
                  </a:solidFill>
                  <a:prstDash val="solid"/>
                </a:ln>
                <a:solidFill>
                  <a:srgbClr val="C00000"/>
                </a:solidFill>
              </a:rPr>
              <a:t>: 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%"/>
                      <a:satMod val="110%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/>
            </a:r>
            <a:br>
              <a:rPr lang="ru-RU" sz="3200" b="1" dirty="0" smtClean="0">
                <a:ln w="10541" cmpd="sng">
                  <a:solidFill>
                    <a:schemeClr val="accent1">
                      <a:shade val="88%"/>
                      <a:satMod val="110%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</a:br>
            <a:r>
              <a:rPr lang="ru-RU" sz="3200" b="1" dirty="0" smtClean="0">
                <a:ln w="10541" cmpd="sng">
                  <a:solidFill>
                    <a:schemeClr val="accent1">
                      <a:shade val="88%"/>
                      <a:satMod val="110%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закрепить и систематизировать</a:t>
            </a:r>
            <a:r>
              <a:rPr lang="en-US" sz="3200" b="1" dirty="0" smtClean="0">
                <a:ln w="10541" cmpd="sng">
                  <a:solidFill>
                    <a:schemeClr val="accent1">
                      <a:shade val="88%"/>
                      <a:satMod val="110%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 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%"/>
                      <a:satMod val="110%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полученные</a:t>
            </a:r>
            <a:r>
              <a:rPr lang="en-US" sz="3200" b="1" dirty="0" smtClean="0">
                <a:ln w="10541" cmpd="sng">
                  <a:solidFill>
                    <a:schemeClr val="accent1">
                      <a:shade val="88%"/>
                      <a:satMod val="110%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 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%"/>
                      <a:satMod val="110%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 знания о конструкторе </a:t>
            </a:r>
            <a:r>
              <a:rPr lang="en-US" sz="3200" b="1" dirty="0" err="1" smtClean="0">
                <a:ln w="10541" cmpd="sng">
                  <a:solidFill>
                    <a:schemeClr val="accent1">
                      <a:shade val="88%"/>
                      <a:satMod val="110%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lego</a:t>
            </a:r>
            <a:r>
              <a:rPr lang="en-US" sz="3200" b="1" dirty="0" smtClean="0">
                <a:ln w="10541" cmpd="sng">
                  <a:solidFill>
                    <a:schemeClr val="accent1">
                      <a:shade val="88%"/>
                      <a:satMod val="110%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 </a:t>
            </a:r>
            <a:r>
              <a:rPr lang="en-US" sz="3200" b="1" dirty="0" err="1" smtClean="0">
                <a:ln w="10541" cmpd="sng">
                  <a:solidFill>
                    <a:schemeClr val="accent1">
                      <a:shade val="88%"/>
                      <a:satMod val="110%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wedo</a:t>
            </a:r>
            <a:r>
              <a:rPr lang="en-US" sz="3200" b="1" dirty="0" smtClean="0">
                <a:ln w="10541" cmpd="sng">
                  <a:solidFill>
                    <a:schemeClr val="accent1">
                      <a:shade val="88%"/>
                      <a:satMod val="110%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 2.0</a:t>
            </a:r>
            <a:r>
              <a:rPr lang="ru-RU" sz="1000" b="1" cap="all" dirty="0" smtClean="0">
                <a:ln w="0"/>
                <a:gradFill flip="none">
                  <a:gsLst>
                    <a:gs pos="0%">
                      <a:schemeClr val="accent1">
                        <a:tint val="75%"/>
                        <a:shade val="75%"/>
                        <a:satMod val="170%"/>
                      </a:schemeClr>
                    </a:gs>
                    <a:gs pos="49%">
                      <a:schemeClr val="accent1">
                        <a:tint val="88%"/>
                        <a:shade val="65%"/>
                        <a:satMod val="172%"/>
                      </a:schemeClr>
                    </a:gs>
                    <a:gs pos="50%">
                      <a:schemeClr val="accent1">
                        <a:shade val="65%"/>
                        <a:satMod val="130%"/>
                      </a:schemeClr>
                    </a:gs>
                    <a:gs pos="92%">
                      <a:schemeClr val="accent1">
                        <a:shade val="50%"/>
                        <a:satMod val="120%"/>
                      </a:schemeClr>
                    </a:gs>
                    <a:gs pos="100%">
                      <a:schemeClr val="accent1">
                        <a:shade val="48%"/>
                        <a:satMod val="120%"/>
                      </a:schemeClr>
                    </a:gs>
                  </a:gsLst>
                  <a:lin ang="5400000"/>
                </a:gradFill>
                <a:effectLst>
                  <a:reflection blurRad="12700" stA="50%" endPos="50%" dist="5000" dir="5400000" sy="-100%" rotWithShape="0"/>
                </a:effectLst>
              </a:rPr>
              <a:t/>
            </a:r>
            <a:br>
              <a:rPr lang="ru-RU" sz="1000" b="1" cap="all" dirty="0" smtClean="0">
                <a:ln w="0"/>
                <a:gradFill flip="none">
                  <a:gsLst>
                    <a:gs pos="0%">
                      <a:schemeClr val="accent1">
                        <a:tint val="75%"/>
                        <a:shade val="75%"/>
                        <a:satMod val="170%"/>
                      </a:schemeClr>
                    </a:gs>
                    <a:gs pos="49%">
                      <a:schemeClr val="accent1">
                        <a:tint val="88%"/>
                        <a:shade val="65%"/>
                        <a:satMod val="172%"/>
                      </a:schemeClr>
                    </a:gs>
                    <a:gs pos="50%">
                      <a:schemeClr val="accent1">
                        <a:shade val="65%"/>
                        <a:satMod val="130%"/>
                      </a:schemeClr>
                    </a:gs>
                    <a:gs pos="92%">
                      <a:schemeClr val="accent1">
                        <a:shade val="50%"/>
                        <a:satMod val="120%"/>
                      </a:schemeClr>
                    </a:gs>
                    <a:gs pos="100%">
                      <a:schemeClr val="accent1">
                        <a:shade val="48%"/>
                        <a:satMod val="120%"/>
                      </a:schemeClr>
                    </a:gs>
                  </a:gsLst>
                  <a:lin ang="5400000"/>
                </a:gradFill>
                <a:effectLst>
                  <a:reflection blurRad="12700" stA="50%" endPos="50%" dist="5000" dir="5400000" sy="-100%" rotWithShape="0"/>
                </a:effectLst>
              </a:rPr>
            </a:br>
            <a:endParaRPr lang="ru-RU" sz="1000" b="1" cap="all" dirty="0">
              <a:ln w="0"/>
              <a:gradFill flip="none">
                <a:gsLst>
                  <a:gs pos="0%">
                    <a:schemeClr val="accent1">
                      <a:tint val="75%"/>
                      <a:shade val="75%"/>
                      <a:satMod val="170%"/>
                    </a:schemeClr>
                  </a:gs>
                  <a:gs pos="49%">
                    <a:schemeClr val="accent1">
                      <a:tint val="88%"/>
                      <a:shade val="65%"/>
                      <a:satMod val="172%"/>
                    </a:schemeClr>
                  </a:gs>
                  <a:gs pos="50%">
                    <a:schemeClr val="accent1">
                      <a:shade val="65%"/>
                      <a:satMod val="130%"/>
                    </a:schemeClr>
                  </a:gs>
                  <a:gs pos="92%">
                    <a:schemeClr val="accent1">
                      <a:shade val="50%"/>
                      <a:satMod val="120%"/>
                    </a:schemeClr>
                  </a:gs>
                  <a:gs pos="100%">
                    <a:schemeClr val="accent1">
                      <a:shade val="48%"/>
                      <a:satMod val="120%"/>
                    </a:schemeClr>
                  </a:gs>
                </a:gsLst>
                <a:lin ang="5400000"/>
              </a:gradFill>
              <a:effectLst>
                <a:reflection blurRad="12700" stA="50%" endPos="50%" dist="5000" dir="5400000" sy="-100%" rotWithShape="0"/>
              </a:effectLst>
            </a:endParaRPr>
          </a:p>
        </p:txBody>
      </p:sp>
      <p:pic>
        <p:nvPicPr>
          <p:cNvPr id="6" name="Picture 8" descr="Фон для презентации конструирование - 94 фото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9218" name="Picture 2" descr="Медведь Lego Wedo 2.0 - Секция робототехники для детей в Екатеринбурге  &quot;Дело Техники&quot;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4673952"/>
            <a:ext cx="2915816" cy="2184048"/>
          </a:xfrm>
          <a:prstGeom prst="rect">
            <a:avLst/>
          </a:prstGeom>
          <a:noFill/>
        </p:spPr>
      </p:pic>
      <p:pic>
        <p:nvPicPr>
          <p:cNvPr id="9220" name="Picture 4" descr="кролик Lego wedo 2.0 инструкция - студия дворик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 l="35.082%" t="11.152%" r="10.347%" b="25.652%"/>
          <a:stretch>
            <a:fillRect/>
          </a:stretch>
        </p:blipFill>
        <p:spPr bwMode="auto">
          <a:xfrm>
            <a:off x="7092280" y="-21551"/>
            <a:ext cx="2051720" cy="1245687"/>
          </a:xfrm>
          <a:prstGeom prst="rect">
            <a:avLst/>
          </a:prstGeom>
          <a:noFill/>
        </p:spPr>
      </p:pic>
      <p:sp>
        <p:nvSpPr>
          <p:cNvPr id="9222" name="AutoShape 6" descr="Базовый набор LEGO Education WeDo 2.0 купить по низкой цене | Robo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24" name="AutoShape 8" descr="Базовый набор LEGO Education WeDo 2.0 купить по низкой цене | Robo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" name="Picture 4" descr="Bricker - Конструктор LEGO 40310 Набор кубиков и аксессуаров Растения  (Botanical Accessories)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 l="47.425%" r="9.305%"/>
          <a:stretch>
            <a:fillRect/>
          </a:stretch>
        </p:blipFill>
        <p:spPr bwMode="auto">
          <a:xfrm>
            <a:off x="5724128" y="3524250"/>
            <a:ext cx="2843808" cy="3333750"/>
          </a:xfrm>
          <a:prstGeom prst="rect">
            <a:avLst/>
          </a:prstGeom>
          <a:noFill/>
        </p:spPr>
      </p:pic>
      <p:pic>
        <p:nvPicPr>
          <p:cNvPr id="9230" name="Picture 14" descr="Lego растения зеленый куст 6064 купить с доставкой​ из Польши​ с Allegro на  FastBox 9900721069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36296" y="1052736"/>
            <a:ext cx="792088" cy="928833"/>
          </a:xfrm>
          <a:prstGeom prst="rect">
            <a:avLst/>
          </a:prstGeom>
          <a:noFill/>
        </p:spPr>
      </p:pic>
      <p:pic>
        <p:nvPicPr>
          <p:cNvPr id="13" name="Picture 14" descr="Lego растения зеленый куст 6064 купить с доставкой​ из Польши​ с Allegro на  FastBox 9900721069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00192" y="0"/>
            <a:ext cx="921102" cy="1080120"/>
          </a:xfrm>
          <a:prstGeom prst="rect">
            <a:avLst/>
          </a:prstGeom>
          <a:noFill/>
        </p:spPr>
      </p:pic>
      <p:pic>
        <p:nvPicPr>
          <p:cNvPr id="12" name="Picture 14" descr="Lego растения зеленый куст 6064 купить с доставкой​ из Польши​ с Allegro на  FastBox 9900721069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08304" y="2780928"/>
            <a:ext cx="792088" cy="928833"/>
          </a:xfrm>
          <a:prstGeom prst="rect">
            <a:avLst/>
          </a:prstGeom>
          <a:noFill/>
        </p:spPr>
      </p:pic>
      <p:pic>
        <p:nvPicPr>
          <p:cNvPr id="14" name="Picture 14" descr="Lego растения зеленый куст 6064 купить с доставкой​ из Польши​ с Allegro на  FastBox 9900721069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436304" y="1628800"/>
            <a:ext cx="707696" cy="82987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00" name="Picture 8" descr="Legoland Water Park: biglietti, orari e informazioni utili per la visita -  Veneto.info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4752528" cy="4032448"/>
          </a:xfrm>
          <a:prstGeom prst="cloud">
            <a:avLst/>
          </a:prstGeom>
          <a:solidFill>
            <a:srgbClr val="33CCFF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%"/>
              </a:prstClr>
            </a:outerShdw>
          </a:effectLst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%"/>
                </a:schemeClr>
              </a:contourClr>
            </a:sp3d>
          </a:bodyPr>
          <a:lstStyle/>
          <a:p>
            <a:pPr algn="ctr">
              <a:buNone/>
            </a:pPr>
            <a:r>
              <a:rPr lang="ru-RU" sz="1600" b="1" cap="all" dirty="0" smtClean="0">
                <a:ln w="0"/>
                <a:effectLst/>
              </a:rPr>
              <a:t>В нашем дружном </a:t>
            </a:r>
            <a:r>
              <a:rPr lang="ru-RU" sz="1600" b="1" cap="all" dirty="0" err="1" smtClean="0">
                <a:ln w="0"/>
                <a:effectLst/>
              </a:rPr>
              <a:t>легопарке</a:t>
            </a:r>
            <a:endParaRPr lang="ru-RU" sz="1600" b="1" cap="all" dirty="0" smtClean="0">
              <a:ln w="0"/>
              <a:effectLst/>
            </a:endParaRPr>
          </a:p>
          <a:p>
            <a:pPr algn="ctr">
              <a:buNone/>
            </a:pPr>
            <a:r>
              <a:rPr lang="ru-RU" sz="1600" b="1" cap="all" dirty="0" smtClean="0">
                <a:ln w="0"/>
                <a:effectLst/>
              </a:rPr>
              <a:t>Рассердился </a:t>
            </a:r>
            <a:r>
              <a:rPr lang="ru-RU" sz="1600" b="1" cap="all" dirty="0" err="1" smtClean="0">
                <a:ln w="0"/>
                <a:effectLst/>
              </a:rPr>
              <a:t>легозавр</a:t>
            </a:r>
            <a:r>
              <a:rPr lang="ru-RU" sz="1600" b="1" cap="all" dirty="0" smtClean="0">
                <a:ln w="0"/>
                <a:effectLst/>
              </a:rPr>
              <a:t>!</a:t>
            </a:r>
          </a:p>
          <a:p>
            <a:pPr algn="ctr">
              <a:buNone/>
            </a:pPr>
            <a:r>
              <a:rPr lang="ru-RU" sz="1600" b="1" cap="all" dirty="0" smtClean="0">
                <a:ln w="0"/>
                <a:effectLst/>
              </a:rPr>
              <a:t>Головой, хвостом мотая,</a:t>
            </a:r>
          </a:p>
          <a:p>
            <a:pPr algn="ctr">
              <a:buNone/>
            </a:pPr>
            <a:r>
              <a:rPr lang="ru-RU" sz="1600" b="1" cap="all" dirty="0" smtClean="0">
                <a:ln w="0"/>
                <a:effectLst/>
              </a:rPr>
              <a:t>Все постройки разломал!</a:t>
            </a:r>
          </a:p>
          <a:p>
            <a:pPr algn="ctr">
              <a:buNone/>
            </a:pPr>
            <a:r>
              <a:rPr lang="ru-RU" sz="1600" b="1" cap="all" dirty="0" smtClean="0">
                <a:ln w="0"/>
                <a:effectLst/>
              </a:rPr>
              <a:t>Чтобы снова всё вернулось,</a:t>
            </a:r>
          </a:p>
          <a:p>
            <a:pPr algn="ctr">
              <a:buNone/>
            </a:pPr>
            <a:r>
              <a:rPr lang="ru-RU" sz="1600" b="1" cap="all" dirty="0" smtClean="0">
                <a:ln w="0"/>
                <a:effectLst/>
              </a:rPr>
              <a:t>И попало на места,</a:t>
            </a:r>
          </a:p>
          <a:p>
            <a:pPr algn="ctr">
              <a:buNone/>
            </a:pPr>
            <a:r>
              <a:rPr lang="ru-RU" sz="1600" b="1" cap="all" dirty="0" smtClean="0">
                <a:ln w="0"/>
                <a:effectLst/>
              </a:rPr>
              <a:t>Нужно все пройти этапы</a:t>
            </a:r>
          </a:p>
          <a:p>
            <a:pPr algn="ctr">
              <a:buNone/>
            </a:pPr>
            <a:r>
              <a:rPr lang="ru-RU" sz="1600" b="1" cap="all" dirty="0" err="1" smtClean="0">
                <a:ln w="0"/>
                <a:effectLst/>
              </a:rPr>
              <a:t>Дино-лего</a:t>
            </a:r>
            <a:r>
              <a:rPr lang="ru-RU" sz="1600" b="1" cap="all" dirty="0" smtClean="0">
                <a:ln w="0"/>
                <a:effectLst/>
              </a:rPr>
              <a:t> </a:t>
            </a:r>
            <a:r>
              <a:rPr lang="ru-RU" sz="1600" b="1" cap="all" dirty="0" err="1" smtClean="0">
                <a:ln w="0"/>
                <a:effectLst/>
              </a:rPr>
              <a:t>квэста</a:t>
            </a:r>
            <a:r>
              <a:rPr lang="ru-RU" sz="1600" b="1" cap="all" dirty="0" smtClean="0">
                <a:ln w="0"/>
                <a:effectLst/>
              </a:rPr>
              <a:t>!</a:t>
            </a:r>
            <a:endParaRPr lang="ru-RU" sz="1600" b="1" cap="all" dirty="0">
              <a:ln w="0"/>
              <a:effectLst/>
            </a:endParaRPr>
          </a:p>
        </p:txBody>
      </p:sp>
      <p:pic>
        <p:nvPicPr>
          <p:cNvPr id="8196" name="легозавр" descr="Игрушка динозавр мир Юрского периода, кирпичи, индоминус Рекс, тираннозавр,  строительные блоки, фигурки-Динозавры - купить по выгодной цене | AliExpress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 t="18.208%" b="6.531%"/>
          <a:stretch>
            <a:fillRect/>
          </a:stretch>
        </p:blipFill>
        <p:spPr bwMode="auto">
          <a:xfrm>
            <a:off x="4572000" y="1268760"/>
            <a:ext cx="4356992" cy="3279105"/>
          </a:xfrm>
          <a:prstGeom prst="rect">
            <a:avLst/>
          </a:prstGeom>
          <a:noFill/>
          <a:effectLst>
            <a:glow rad="228600">
              <a:schemeClr val="accent6">
                <a:satMod val="175%"/>
                <a:alpha val="40%"/>
              </a:schemeClr>
            </a:glow>
            <a:outerShdw blurRad="50800" dist="38100" dir="13500000" algn="br" rotWithShape="0">
              <a:prstClr val="black">
                <a:alpha val="40%"/>
              </a:prstClr>
            </a:outerShd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</p:pic>
      <p:sp>
        <p:nvSpPr>
          <p:cNvPr id="9" name="Прямоугольник 8"/>
          <p:cNvSpPr/>
          <p:nvPr/>
        </p:nvSpPr>
        <p:spPr>
          <a:xfrm>
            <a:off x="4479631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%"/>
                </a:schemeClr>
              </a:contourClr>
            </a:sp3d>
          </a:bodyPr>
          <a:lstStyle/>
          <a:p>
            <a:pPr algn="ctr"/>
            <a:endParaRPr lang="ru-RU" sz="5400" b="1" cap="none" spc="0" dirty="0">
              <a:ln w="11430"/>
              <a:gradFill>
                <a:gsLst>
                  <a:gs pos="0%">
                    <a:schemeClr val="accent2">
                      <a:tint val="70%"/>
                      <a:satMod val="245%"/>
                    </a:schemeClr>
                  </a:gs>
                  <a:gs pos="75%">
                    <a:schemeClr val="accent2">
                      <a:tint val="90%"/>
                      <a:shade val="60%"/>
                      <a:satMod val="240%"/>
                    </a:schemeClr>
                  </a:gs>
                  <a:gs pos="100%">
                    <a:schemeClr val="accent2">
                      <a:tint val="100%"/>
                      <a:shade val="50%"/>
                      <a:satMod val="240%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%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15616" y="566124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1" name="начать игру"/>
          <p:cNvSpPr/>
          <p:nvPr/>
        </p:nvSpPr>
        <p:spPr>
          <a:xfrm>
            <a:off x="2843808" y="5877272"/>
            <a:ext cx="3384376" cy="764704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%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cap="all" dirty="0" smtClean="0">
              <a:ln w="9000" cmpd="sng">
                <a:solidFill>
                  <a:schemeClr val="accent4">
                    <a:shade val="50%"/>
                    <a:satMod val="120%"/>
                  </a:schemeClr>
                </a:solidFill>
                <a:prstDash val="solid"/>
              </a:ln>
              <a:gradFill>
                <a:gsLst>
                  <a:gs pos="0%">
                    <a:schemeClr val="accent4">
                      <a:shade val="20%"/>
                      <a:satMod val="245%"/>
                    </a:schemeClr>
                  </a:gs>
                  <a:gs pos="43%">
                    <a:schemeClr val="accent4">
                      <a:satMod val="255%"/>
                    </a:schemeClr>
                  </a:gs>
                  <a:gs pos="48%">
                    <a:schemeClr val="accent4">
                      <a:shade val="85%"/>
                      <a:satMod val="255%"/>
                    </a:schemeClr>
                  </a:gs>
                  <a:gs pos="100%">
                    <a:schemeClr val="accent4">
                      <a:shade val="20%"/>
                      <a:satMod val="245%"/>
                    </a:schemeClr>
                  </a:gs>
                </a:gsLst>
                <a:lin ang="5400000"/>
              </a:gradFill>
              <a:effectLst>
                <a:reflection blurRad="12700" stA="28%" endPos="45%" dist="1000" dir="5400000" sy="-100%" algn="bl" rotWithShape="0"/>
              </a:effectLst>
            </a:endParaRPr>
          </a:p>
          <a:p>
            <a:pPr algn="ctr"/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%"/>
                    </a:srgbClr>
                  </a:outerShdw>
                </a:effectLst>
              </a:rPr>
              <a:t>Начать игру</a:t>
            </a:r>
          </a:p>
          <a:p>
            <a:pPr algn="ctr"/>
            <a:endParaRPr lang="ru-RU" sz="3200" b="1" u="sng" cap="all" dirty="0">
              <a:ln w="9000" cmpd="sng">
                <a:solidFill>
                  <a:schemeClr val="accent4">
                    <a:shade val="50%"/>
                    <a:satMod val="120%"/>
                  </a:schemeClr>
                </a:solidFill>
                <a:prstDash val="solid"/>
              </a:ln>
              <a:solidFill>
                <a:srgbClr val="FFFF00"/>
              </a:solidFill>
              <a:effectLst>
                <a:reflection blurRad="12700" stA="28%" endPos="45%" dist="1000" dir="5400000" sy="-100%" algn="bl" rotWithShape="0"/>
              </a:effectLst>
            </a:endParaRPr>
          </a:p>
        </p:txBody>
      </p:sp>
      <p:sp>
        <p:nvSpPr>
          <p:cNvPr id="23" name="цифра 3"/>
          <p:cNvSpPr txBox="1"/>
          <p:nvPr/>
        </p:nvSpPr>
        <p:spPr>
          <a:xfrm>
            <a:off x="2771800" y="350100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31" name="Picture 8" descr="https://sun9-5.userapi.com/impg/y2eQ42nTVpZL7xnetYN85h-_hOpSlLhPRyKKoA/mseIGBSLzwI.jpg?size=220x229&amp;quality=96&amp;sign=7fb400c293c0c924e2ff4fad1eb65b61&amp;type=album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 l="4.963%" t="6.603%" r="79.382%" b="80.192%"/>
          <a:stretch>
            <a:fillRect/>
          </a:stretch>
        </p:blipFill>
        <p:spPr bwMode="auto">
          <a:xfrm>
            <a:off x="323528" y="4221088"/>
            <a:ext cx="738082" cy="792088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33" name="Picture 10" descr="https://sun9-5.userapi.com/impg/y2eQ42nTVpZL7xnetYN85h-_hOpSlLhPRyKKoA/mseIGBSLzwI.jpg?size=220x229&amp;quality=96&amp;sign=7fb400c293c0c924e2ff4fad1eb65b61&amp;type=album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 l="23.089%" t="5.258%" r="60.897%" b="79.357%"/>
          <a:stretch>
            <a:fillRect/>
          </a:stretch>
        </p:blipFill>
        <p:spPr bwMode="auto">
          <a:xfrm>
            <a:off x="1187624" y="4869160"/>
            <a:ext cx="720080" cy="792088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34" name="Picture 10" descr="https://sun9-5.userapi.com/impg/y2eQ42nTVpZL7xnetYN85h-_hOpSlLhPRyKKoA/mseIGBSLzwI.jpg?size=220x229&amp;quality=96&amp;sign=7fb400c293c0c924e2ff4fad1eb65b61&amp;type=album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 l="42.492%" t="3.899%" r="41.494%" b="79.178%"/>
          <a:stretch>
            <a:fillRect/>
          </a:stretch>
        </p:blipFill>
        <p:spPr bwMode="auto">
          <a:xfrm>
            <a:off x="2051720" y="5445224"/>
            <a:ext cx="720080" cy="792088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35" name="Picture 10" descr="https://sun9-5.userapi.com/impg/y2eQ42nTVpZL7xnetYN85h-_hOpSlLhPRyKKoA/mseIGBSLzwI.jpg?size=220x229&amp;quality=96&amp;sign=7fb400c293c0c924e2ff4fad1eb65b61&amp;type=album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 l="61.895%" t="4.078%" r="23.692%" b="78.999%"/>
          <a:stretch>
            <a:fillRect/>
          </a:stretch>
        </p:blipFill>
        <p:spPr bwMode="auto">
          <a:xfrm>
            <a:off x="6300192" y="5589240"/>
            <a:ext cx="648072" cy="792088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36" name="Picture 10" descr="https://sun9-5.userapi.com/impg/y2eQ42nTVpZL7xnetYN85h-_hOpSlLhPRyKKoA/mseIGBSLzwI.jpg?size=220x229&amp;quality=96&amp;sign=7fb400c293c0c924e2ff4fad1eb65b61&amp;type=album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 l="79.697%" t="4.257%" r="5.89%" b="80.358%"/>
          <a:stretch>
            <a:fillRect/>
          </a:stretch>
        </p:blipFill>
        <p:spPr bwMode="auto">
          <a:xfrm>
            <a:off x="7092280" y="5085184"/>
            <a:ext cx="648072" cy="792088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37" name="Picture 10" descr="https://sun9-5.userapi.com/impg/y2eQ42nTVpZL7xnetYN85h-_hOpSlLhPRyKKoA/mseIGBSLzwI.jpg?size=220x229&amp;quality=96&amp;sign=7fb400c293c0c924e2ff4fad1eb65b61&amp;type=album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 l="4.804%" t="52.308%" r="79.182%" b="30.769%"/>
          <a:stretch>
            <a:fillRect/>
          </a:stretch>
        </p:blipFill>
        <p:spPr bwMode="auto">
          <a:xfrm>
            <a:off x="7884368" y="4581128"/>
            <a:ext cx="720080" cy="792088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30" name="Заголовок 1"/>
          <p:cNvSpPr txBox="1">
            <a:spLocks/>
          </p:cNvSpPr>
          <p:nvPr/>
        </p:nvSpPr>
        <p:spPr>
          <a:xfrm>
            <a:off x="3275856" y="0"/>
            <a:ext cx="3276872" cy="836712"/>
          </a:xfrm>
          <a:prstGeom prst="roundRect">
            <a:avLst/>
          </a:prstGeom>
          <a:solidFill>
            <a:srgbClr val="FFFF00"/>
          </a:solidFill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91440" tIns="45720" rIns="91440" bIns="45720" rtlCol="0" anchor="ctr">
            <a:normAutofit fontScale="97.5%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%"/>
                </a:schemeClr>
              </a:contourClr>
            </a:sp3d>
          </a:bodyPr>
          <a:lstStyle/>
          <a:p>
            <a:pPr lvl="0" algn="ctr">
              <a:spcBef>
                <a:spcPct val="0%"/>
              </a:spcBef>
              <a:defRPr/>
            </a:pPr>
            <a:r>
              <a:rPr lang="ru-RU" sz="4400" b="1" cap="all" dirty="0" smtClean="0">
                <a:ln w="0"/>
                <a:solidFill>
                  <a:srgbClr val="C00000"/>
                </a:solidFill>
                <a:effectLst>
                  <a:reflection blurRad="12700" stA="50%" endPos="50%" dist="5000" dir="5400000" sy="-100%" rotWithShape="0"/>
                </a:effectLst>
              </a:rPr>
              <a:t>Легенда</a:t>
            </a:r>
            <a:endParaRPr kumimoji="0" lang="ru-RU" sz="4400" b="1" i="0" u="none" strike="noStrike" kern="1200" cap="all" spc="0" normalizeH="0" baseline="0%" noProof="0" dirty="0">
              <a:ln w="0"/>
              <a:gradFill flip="none">
                <a:gsLst>
                  <a:gs pos="0%">
                    <a:schemeClr val="accent1">
                      <a:tint val="75%"/>
                      <a:shade val="75%"/>
                      <a:satMod val="170%"/>
                    </a:schemeClr>
                  </a:gs>
                  <a:gs pos="49%">
                    <a:schemeClr val="accent1">
                      <a:tint val="88%"/>
                      <a:shade val="65%"/>
                      <a:satMod val="172%"/>
                    </a:schemeClr>
                  </a:gs>
                  <a:gs pos="50%">
                    <a:schemeClr val="accent1">
                      <a:shade val="65%"/>
                      <a:satMod val="130%"/>
                    </a:schemeClr>
                  </a:gs>
                  <a:gs pos="92%">
                    <a:schemeClr val="accent1">
                      <a:shade val="50%"/>
                      <a:satMod val="120%"/>
                    </a:schemeClr>
                  </a:gs>
                  <a:gs pos="100%">
                    <a:schemeClr val="accent1">
                      <a:shade val="48%"/>
                      <a:satMod val="120%"/>
                    </a:schemeClr>
                  </a:gs>
                </a:gsLst>
                <a:lin ang="5400000"/>
              </a:gradFill>
              <a:effectLst>
                <a:reflection blurRad="12700" stA="50%" endPos="50%" dist="5000" dir="5400000" sy="-100%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%" decel="5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7.86127E-6 C 0.0125 -0.00161 0.02309 -0.00485 0.03507 -0.00855 C 0.03924 -0.00994 0.04358 -0.01132 0.04774 -0.01271 C 0.04983 -0.0134 0.05399 -0.01479 0.05399 -0.01479 C 0.09844 -0.01132 0.10052 -0.02265 0.12222 0.00625 C 0.12761 0.02544 0.12587 0.01689 0.12222 0.05689 C 0.12188 0.06012 0.12031 0.06267 0.1191 0.06544 C 0.11875 0.06613 0.11285 0.08024 0.10955 0.08232 C 0.1 0.08856 0.08802 0.0918 0.07778 0.09504 C 0.04497 0.09434 0.01233 0.09434 -0.02049 0.09296 C -0.02969 0.09249 -0.03871 0.08833 -0.04757 0.0844 C -0.05069 0.08301 -0.05712 0.08024 -0.05712 0.08024 C -0.06371 0.07446 -0.05955 0.07723 -0.06667 0.074 C -0.06979 0.07261 -0.07604 0.0696 -0.07604 0.0696 C -0.08385 0.05989 -0.07378 0.07099 -0.08559 0.06336 C -0.09826 0.05504 -0.07951 0.06336 -0.09201 0.0548 C -0.09392 0.05342 -0.09618 0.05342 -0.09826 0.05272 C -0.10191 0.04579 -0.1033 0.04278 -0.10937 0.04001 C -0.11198 0.02729 -0.11545 0.01457 -0.12535 0.01041 C -0.12708 -0.00092 -0.12864 -0.00231 -0.13333 -0.01063 C -0.14219 -0.02589 -0.13524 -0.0215 -0.14444 -0.02543 C -0.16094 -0.03999 -0.17604 -0.04577 -0.19514 -0.05294 C -0.24253 -0.07074 -0.2868 -0.07398 -0.33489 -0.07629 C -0.33906 -0.07768 -0.34392 -0.07722 -0.34757 -0.08046 C -0.35364 -0.08577 -0.35052 -0.08392 -0.35712 -0.0867 C -0.36215 -0.09387 -0.36771 -0.09849 -0.37448 -0.1015 C -0.37864 -0.10704 -0.38403 -0.11398 -0.38889 -0.11837 C -0.39028 -0.11953 -0.39219 -0.11953 -0.39358 -0.12069 C -0.41007 -0.13387 -0.39861 -0.12901 -0.41111 -0.13317 C -0.46441 -0.13202 -0.51424 -0.1304 -0.56667 -0.12277 C -0.58628 -0.12346 -0.60573 -0.12369 -0.62535 -0.12485 C -0.6401 -0.12577 -0.63246 -0.1304 -0.64114 -0.12277 C -0.64601 -0.11329 -0.64601 -0.10265 -0.65069 -0.09317 C -0.65295 -0.08069 -0.65503 -0.08369 -0.65712 -0.06982 C -0.6566 -0.05988 -0.65729 -0.0497 -0.65555 -0.04022 C -0.65469 -0.03537 -0.65035 -0.03236 -0.64913 -0.02751 C -0.64687 -0.01826 -0.64097 -0.0097 -0.63489 -0.00439 C -0.63281 0.00417 -0.63264 0.00741 -0.62691 0.01249 C -0.62552 0.02035 -0.62535 0.02891 -0.62222 0.03585 C -0.61371 0.05388 -0.62448 0.0229 -0.6158 0.04648 C -0.6092 0.06405 -0.62014 0.04047 -0.61111 0.0592 C -0.61198 0.07168 -0.60955 0.08671 -0.61892 0.09087 C -0.62587 0.10359 -0.62691 0.10983 -0.63646 0.11608 C -0.63906 0.11954 -0.64288 0.12232 -0.64444 0.12671 C -0.64549 0.12949 -0.64601 0.13272 -0.64757 0.13527 C -0.64878 0.13712 -0.65069 0.13781 -0.65226 0.13943 C -0.65347 0.14059 -0.65469 0.14197 -0.65555 0.14359 C -0.66493 0.16024 -0.65746 0.15261 -0.66667 0.16047 C -0.66979 0.17758 -0.66528 0.16116 -0.67448 0.17527 C -0.6776 0.18012 -0.68073 0.18891 -0.68403 0.19446 C -0.68837 0.20163 -0.68785 0.20324 -0.69045 0.21342 C -0.69097 0.2155 -0.69201 0.21966 -0.69201 0.21966 C -0.69149 0.22752 -0.69236 0.23561 -0.69045 0.24301 C -0.68993 0.24509 -0.68698 0.24394 -0.68559 0.24509 C -0.67969 0.24972 -0.67778 0.25504 -0.67135 0.25781 C -0.66597 0.26868 -0.65868 0.27376 -0.64913 0.27677 C -0.60833 0.27423 -0.62674 0.27677 -0.59358 0.27053 C -0.58038 0.26798 -0.55382 0.26637 -0.55382 0.26637 C -0.53854 0.26267 -0.52326 0.26151 -0.50781 0.25989 C -0.49913 0.25758 -0.49132 0.25411 -0.48403 0.24717 C -0.48229 0.24556 -0.48125 0.24232 -0.47934 0.24093 C -0.47639 0.23885 -0.46979 0.23677 -0.46979 0.23677 C -0.46319 0.23076 -0.45816 0.22521 -0.45069 0.22197 C -0.42986 0.20255 -0.40364 0.20255 -0.37934 0.2007 C -0.37031 0.20139 -0.36128 0.20093 -0.35226 0.20278 C -0.35 0.20324 -0.34809 0.20602 -0.34601 0.20717 C -0.34097 0.21018 -0.33524 0.21111 -0.33003 0.21342 C -0.32639 0.22798 -0.31858 0.22891 -0.30781 0.23238 C -0.29531 0.23654 -0.28368 0.24371 -0.27135 0.24926 C -0.26476 0.25226 -0.25764 0.25087 -0.25069 0.25157 C -0.16146 0.25064 -0.07899 0.27353 0.00174 0.23885 C 0.00747 0.23353 0.01545 0.2229 0.02222 0.21966 C 0.02326 0.21827 0.02431 0.21665 0.02552 0.2155 C 0.02708 0.21388 0.02882 0.21296 0.03021 0.21134 C 0.03351 0.20741 0.03976 0.19862 0.03976 0.19862 C 0.04149 0.19145 0.04445 0.18798 0.04774 0.18174 C 0.04826 0.17966 0.04861 0.17735 0.04931 0.17527 C 0.05017 0.17296 0.05174 0.17134 0.05243 0.16902 C 0.05521 0.16047 0.05486 0.15053 0.05729 0.14151 C 0.05469 0.10128 0.05417 0.10243 0.05556 0.05272 C 0.05504 0.04717 0.05504 0.04139 0.05399 0.03585 C 0.05174 0.02498 0.03681 0.02382 0.03021 0.02105 C 0.02708 0.00856 0.03125 0.01989 0.02396 0.01249 C 0.02101 0.00949 0.01858 0.00556 0.01597 0.00209 C 0.00955 -0.00647 0.01528 -0.00277 1.11111E-6 7.86127E-6 Z " pathEditMode="relative" ptsTypes="fffffffffffffffffffffffffffffffffffffffffffffffffffffffffffffffffffffffffffffffffffff">
                                      <p:cBhvr>
                                        <p:cTn id="6" dur="5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ящик" descr="Органайзер для лего — купить по низкой цене на Яндекс Маркете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%"/>
                </a:srgbClr>
              </a:clrTo>
            </a:clrChange>
          </a:blip>
          <a:srcRect b="1.687%"/>
          <a:stretch>
            <a:fillRect/>
          </a:stretch>
        </p:blipFill>
        <p:spPr bwMode="auto">
          <a:xfrm>
            <a:off x="5580112" y="4509120"/>
            <a:ext cx="3563888" cy="2604453"/>
          </a:xfrm>
          <a:prstGeom prst="rect">
            <a:avLst/>
          </a:prstGeom>
          <a:noFill/>
          <a:scene3d>
            <a:camera prst="perspectiveRelaxed"/>
            <a:lightRig rig="threePt" dir="t"/>
          </a:scene3d>
        </p:spPr>
      </p:pic>
      <p:pic>
        <p:nvPicPr>
          <p:cNvPr id="22" name="дерев" descr="images (4)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tretch>
            <a:fillRect/>
          </a:stretch>
        </p:blipFill>
        <p:spPr>
          <a:xfrm>
            <a:off x="1403648" y="3429000"/>
            <a:ext cx="1800200" cy="1589299"/>
          </a:xfrm>
          <a:prstGeom prst="rect">
            <a:avLst/>
          </a:prstGeom>
        </p:spPr>
      </p:pic>
      <p:sp>
        <p:nvSpPr>
          <p:cNvPr id="16" name="Управляющая кнопка: домой 15">
            <a:hlinkClick r:id="rId4" action="ppaction://hlinksldjump" highlightClick="1"/>
          </p:cNvPr>
          <p:cNvSpPr/>
          <p:nvPr/>
        </p:nvSpPr>
        <p:spPr>
          <a:xfrm>
            <a:off x="251520" y="260648"/>
            <a:ext cx="648072" cy="720080"/>
          </a:xfrm>
          <a:prstGeom prst="actionButtonHom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%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6" name="с болтами" descr="Конструктор пластмассовый с болтами, гайками и инструментами -121 эл. -  Полесье игрушки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%" b="67.151%" l="17.25%" r="86.875%"/>
                    </a14:imgEffect>
                  </a14:imgLayer>
                </a14:imgProps>
              </a:ext>
            </a:extLst>
          </a:blip>
          <a:srcRect l="12.286%" r="9.659%" b="35.17%"/>
          <a:stretch/>
        </p:blipFill>
        <p:spPr bwMode="auto">
          <a:xfrm>
            <a:off x="4139952" y="3429000"/>
            <a:ext cx="2016224" cy="1440160"/>
          </a:xfrm>
          <a:prstGeom prst="rect">
            <a:avLst/>
          </a:prstGeom>
          <a:noFill/>
        </p:spPr>
      </p:pic>
      <p:sp>
        <p:nvSpPr>
          <p:cNvPr id="6148" name="AutoShape 4" descr="Купить конструктор Bristle Blocks Игольчатый 50 дет, в Москве, цены на конструкторы  Игольчатый в интернет-магазинах на sbermegamarket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50" name="AutoShape 6" descr="Купить конструктор Bristle Blocks Игольчатый 50 дет, в Москве, цены на конструкторы  Игольчатый в интернет-магазинах на sbermegamarket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52" name="игол" descr="Купить конструктор Bristle Blocks Игольчатый 50 дет, в Москве, цены на конструкторы  Игольчатый в интернет-магазинах на sbermegamarket.ru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 l="3.986%" t="4.021%" r="5.667%" b="3.491%"/>
          <a:stretch>
            <a:fillRect/>
          </a:stretch>
        </p:blipFill>
        <p:spPr bwMode="auto">
          <a:xfrm>
            <a:off x="6660232" y="3284984"/>
            <a:ext cx="2235379" cy="1512168"/>
          </a:xfrm>
          <a:prstGeom prst="rect">
            <a:avLst/>
          </a:prstGeom>
          <a:noFill/>
        </p:spPr>
      </p:pic>
      <p:pic>
        <p:nvPicPr>
          <p:cNvPr id="6154" name="дино шар" descr="Конструктор шарнирный ZOOB 11035 купить по низкой цене в Москве и других  регионах России в интернет-магазине Top-Shop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 l="6.589%" t="15.188%" r="6.752%"/>
          <a:stretch>
            <a:fillRect/>
          </a:stretch>
        </p:blipFill>
        <p:spPr bwMode="auto">
          <a:xfrm>
            <a:off x="3275856" y="1268760"/>
            <a:ext cx="2308855" cy="2259632"/>
          </a:xfrm>
          <a:prstGeom prst="rect">
            <a:avLst/>
          </a:prstGeom>
          <a:noFill/>
        </p:spPr>
      </p:pic>
      <p:pic>
        <p:nvPicPr>
          <p:cNvPr id="6156" name="магн" descr="Магнитный конструктор - история и описание игрушки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 l="6.306%" r="8.562%" b="5.409%"/>
          <a:stretch>
            <a:fillRect/>
          </a:stretch>
        </p:blipFill>
        <p:spPr bwMode="auto">
          <a:xfrm>
            <a:off x="3923928" y="4869160"/>
            <a:ext cx="1605778" cy="1784198"/>
          </a:xfrm>
          <a:prstGeom prst="rect">
            <a:avLst/>
          </a:prstGeom>
          <a:noFill/>
        </p:spPr>
      </p:pic>
      <p:sp>
        <p:nvSpPr>
          <p:cNvPr id="6158" name="AutoShape 14" descr="LEGO Wedo 2.0 Education 45300, купить онлайн. ЛЕГО Виду 2, цена – EduCub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60" name="лего рыба" descr="Конструктор LEGO Education WeDo 2.0 45300 Базовый набор — купить в  интернет-магазине по низкой цене на Яндекс Маркете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56176" y="1268760"/>
            <a:ext cx="2619375" cy="1743076"/>
          </a:xfrm>
          <a:prstGeom prst="rect">
            <a:avLst/>
          </a:prstGeom>
          <a:noFill/>
        </p:spPr>
      </p:pic>
      <p:pic>
        <p:nvPicPr>
          <p:cNvPr id="6162" name="пчела" descr="Купить Базовый набор LEGO Education WeDo 2.0 | Робототехника для детей |  Интернет-магазин Робошкола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 l="10.584%" t="7.899%" r="9.281%" b="18.172%"/>
          <a:stretch>
            <a:fillRect/>
          </a:stretch>
        </p:blipFill>
        <p:spPr bwMode="auto">
          <a:xfrm>
            <a:off x="395536" y="1700808"/>
            <a:ext cx="2664296" cy="1558361"/>
          </a:xfrm>
          <a:prstGeom prst="rect">
            <a:avLst/>
          </a:prstGeom>
          <a:noFill/>
        </p:spPr>
      </p:pic>
      <p:pic>
        <p:nvPicPr>
          <p:cNvPr id="6164" name="дино ведо" descr="Lego we do 2.0 инструкции по сборке динозавра | Ти-рекс, Трицератопс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 l="28%" t="21%" r="2.001%" b="18.101%"/>
          <a:stretch>
            <a:fillRect/>
          </a:stretch>
        </p:blipFill>
        <p:spPr bwMode="auto">
          <a:xfrm>
            <a:off x="395536" y="5129808"/>
            <a:ext cx="2979641" cy="1728192"/>
          </a:xfrm>
          <a:prstGeom prst="rect">
            <a:avLst/>
          </a:prstGeom>
          <a:noFill/>
        </p:spPr>
      </p:pic>
      <p:sp>
        <p:nvSpPr>
          <p:cNvPr id="31" name="Заголовок 1"/>
          <p:cNvSpPr txBox="1">
            <a:spLocks/>
          </p:cNvSpPr>
          <p:nvPr/>
        </p:nvSpPr>
        <p:spPr>
          <a:xfrm>
            <a:off x="1115616" y="188640"/>
            <a:ext cx="6048672" cy="980728"/>
          </a:xfrm>
          <a:prstGeom prst="roundRect">
            <a:avLst/>
          </a:prstGeom>
          <a:solidFill>
            <a:srgbClr val="FFFF00"/>
          </a:solidFill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91440" tIns="45720" rIns="91440" bIns="45720" rtlCol="0" anchor="ctr">
            <a:normAutofit fontScale="25%" lnSpcReduction="20%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%"/>
                </a:schemeClr>
              </a:contourClr>
            </a:sp3d>
          </a:bodyPr>
          <a:lstStyle/>
          <a:p>
            <a:pPr algn="ctr">
              <a:spcBef>
                <a:spcPct val="0%"/>
              </a:spcBef>
            </a:pPr>
            <a:endParaRPr lang="ru-RU" sz="4400" b="1" cap="all" dirty="0" smtClean="0">
              <a:ln w="0"/>
              <a:gradFill flip="none">
                <a:gsLst>
                  <a:gs pos="0%">
                    <a:schemeClr val="accent1">
                      <a:tint val="75%"/>
                      <a:shade val="75%"/>
                      <a:satMod val="170%"/>
                    </a:schemeClr>
                  </a:gs>
                  <a:gs pos="49%">
                    <a:schemeClr val="accent1">
                      <a:tint val="88%"/>
                      <a:shade val="65%"/>
                      <a:satMod val="172%"/>
                    </a:schemeClr>
                  </a:gs>
                  <a:gs pos="50%">
                    <a:schemeClr val="accent1">
                      <a:shade val="65%"/>
                      <a:satMod val="130%"/>
                    </a:schemeClr>
                  </a:gs>
                  <a:gs pos="92%">
                    <a:schemeClr val="accent1">
                      <a:shade val="50%"/>
                      <a:satMod val="120%"/>
                    </a:schemeClr>
                  </a:gs>
                  <a:gs pos="100%">
                    <a:schemeClr val="accent1">
                      <a:shade val="48%"/>
                      <a:satMod val="120%"/>
                    </a:schemeClr>
                  </a:gs>
                </a:gsLst>
                <a:lin ang="5400000"/>
              </a:gradFill>
              <a:effectLst>
                <a:reflection blurRad="12700" stA="50%" endPos="50%" dist="5000" dir="5400000" sy="-100%" rotWithShape="0"/>
              </a:effectLst>
            </a:endParaRPr>
          </a:p>
          <a:p>
            <a:pPr algn="ctr">
              <a:spcBef>
                <a:spcPct val="0%"/>
              </a:spcBef>
            </a:pPr>
            <a:r>
              <a:rPr lang="ru-RU" sz="7200" b="1" cap="all" dirty="0" smtClean="0">
                <a:ln w="0"/>
                <a:gradFill flip="none">
                  <a:gsLst>
                    <a:gs pos="0%">
                      <a:schemeClr val="accent1">
                        <a:tint val="75%"/>
                        <a:shade val="75%"/>
                        <a:satMod val="170%"/>
                      </a:schemeClr>
                    </a:gs>
                    <a:gs pos="49%">
                      <a:schemeClr val="accent1">
                        <a:tint val="88%"/>
                        <a:shade val="65%"/>
                        <a:satMod val="172%"/>
                      </a:schemeClr>
                    </a:gs>
                    <a:gs pos="50%">
                      <a:schemeClr val="accent1">
                        <a:shade val="65%"/>
                        <a:satMod val="130%"/>
                      </a:schemeClr>
                    </a:gs>
                    <a:gs pos="92%">
                      <a:schemeClr val="accent1">
                        <a:shade val="50%"/>
                        <a:satMod val="120%"/>
                      </a:schemeClr>
                    </a:gs>
                    <a:gs pos="100%">
                      <a:schemeClr val="accent1">
                        <a:shade val="48%"/>
                        <a:satMod val="120%"/>
                      </a:schemeClr>
                    </a:gs>
                  </a:gsLst>
                  <a:lin ang="5400000"/>
                </a:gradFill>
                <a:effectLst>
                  <a:reflection blurRad="12700" stA="50%" endPos="50%" dist="5000" dir="5400000" sy="-100%" rotWithShape="0"/>
                </a:effectLst>
              </a:rPr>
              <a:t>1.Легозавр раскидал все ящики с конструкторами.</a:t>
            </a:r>
          </a:p>
          <a:p>
            <a:pPr algn="ctr">
              <a:spcBef>
                <a:spcPct val="0%"/>
              </a:spcBef>
            </a:pPr>
            <a:r>
              <a:rPr lang="ru-RU" sz="7200" b="1" cap="all" dirty="0" smtClean="0">
                <a:ln w="0"/>
                <a:gradFill flip="none">
                  <a:gsLst>
                    <a:gs pos="0%">
                      <a:schemeClr val="accent1">
                        <a:tint val="75%"/>
                        <a:shade val="75%"/>
                        <a:satMod val="170%"/>
                      </a:schemeClr>
                    </a:gs>
                    <a:gs pos="49%">
                      <a:schemeClr val="accent1">
                        <a:tint val="88%"/>
                        <a:shade val="65%"/>
                        <a:satMod val="172%"/>
                      </a:schemeClr>
                    </a:gs>
                    <a:gs pos="50%">
                      <a:schemeClr val="accent1">
                        <a:shade val="65%"/>
                        <a:satMod val="130%"/>
                      </a:schemeClr>
                    </a:gs>
                    <a:gs pos="92%">
                      <a:schemeClr val="accent1">
                        <a:shade val="50%"/>
                        <a:satMod val="120%"/>
                      </a:schemeClr>
                    </a:gs>
                    <a:gs pos="100%">
                      <a:schemeClr val="accent1">
                        <a:shade val="48%"/>
                        <a:satMod val="120%"/>
                      </a:schemeClr>
                    </a:gs>
                  </a:gsLst>
                  <a:lin ang="5400000"/>
                </a:gradFill>
                <a:effectLst>
                  <a:reflection blurRad="12700" stA="50%" endPos="50%" dist="5000" dir="5400000" sy="-100%" rotWithShape="0"/>
                </a:effectLst>
              </a:rPr>
              <a:t>Найди постройки из конструктора </a:t>
            </a:r>
            <a:r>
              <a:rPr lang="en-US" sz="7200" b="1" cap="all" dirty="0" err="1" smtClean="0">
                <a:ln w="0"/>
                <a:gradFill flip="none">
                  <a:gsLst>
                    <a:gs pos="0%">
                      <a:schemeClr val="accent1">
                        <a:tint val="75%"/>
                        <a:shade val="75%"/>
                        <a:satMod val="170%"/>
                      </a:schemeClr>
                    </a:gs>
                    <a:gs pos="49%">
                      <a:schemeClr val="accent1">
                        <a:tint val="88%"/>
                        <a:shade val="65%"/>
                        <a:satMod val="172%"/>
                      </a:schemeClr>
                    </a:gs>
                    <a:gs pos="50%">
                      <a:schemeClr val="accent1">
                        <a:shade val="65%"/>
                        <a:satMod val="130%"/>
                      </a:schemeClr>
                    </a:gs>
                    <a:gs pos="92%">
                      <a:schemeClr val="accent1">
                        <a:shade val="50%"/>
                        <a:satMod val="120%"/>
                      </a:schemeClr>
                    </a:gs>
                    <a:gs pos="100%">
                      <a:schemeClr val="accent1">
                        <a:shade val="48%"/>
                        <a:satMod val="120%"/>
                      </a:schemeClr>
                    </a:gs>
                  </a:gsLst>
                  <a:lin ang="5400000"/>
                </a:gradFill>
                <a:effectLst>
                  <a:reflection blurRad="12700" stA="50%" endPos="50%" dist="5000" dir="5400000" sy="-100%" rotWithShape="0"/>
                </a:effectLst>
              </a:rPr>
              <a:t>Wedo</a:t>
            </a:r>
            <a:r>
              <a:rPr lang="en-US" sz="7200" b="1" cap="all" dirty="0" smtClean="0">
                <a:ln w="0"/>
                <a:gradFill flip="none">
                  <a:gsLst>
                    <a:gs pos="0%">
                      <a:schemeClr val="accent1">
                        <a:tint val="75%"/>
                        <a:shade val="75%"/>
                        <a:satMod val="170%"/>
                      </a:schemeClr>
                    </a:gs>
                    <a:gs pos="49%">
                      <a:schemeClr val="accent1">
                        <a:tint val="88%"/>
                        <a:shade val="65%"/>
                        <a:satMod val="172%"/>
                      </a:schemeClr>
                    </a:gs>
                    <a:gs pos="50%">
                      <a:schemeClr val="accent1">
                        <a:shade val="65%"/>
                        <a:satMod val="130%"/>
                      </a:schemeClr>
                    </a:gs>
                    <a:gs pos="92%">
                      <a:schemeClr val="accent1">
                        <a:shade val="50%"/>
                        <a:satMod val="120%"/>
                      </a:schemeClr>
                    </a:gs>
                    <a:gs pos="100%">
                      <a:schemeClr val="accent1">
                        <a:shade val="48%"/>
                        <a:satMod val="120%"/>
                      </a:schemeClr>
                    </a:gs>
                  </a:gsLst>
                  <a:lin ang="5400000"/>
                </a:gradFill>
                <a:effectLst>
                  <a:reflection blurRad="12700" stA="50%" endPos="50%" dist="5000" dir="5400000" sy="-100%" rotWithShape="0"/>
                </a:effectLst>
              </a:rPr>
              <a:t> 2.0 </a:t>
            </a:r>
            <a:r>
              <a:rPr lang="ru-RU" sz="7200" b="1" cap="all" dirty="0" smtClean="0">
                <a:ln w="0"/>
                <a:gradFill flip="none">
                  <a:gsLst>
                    <a:gs pos="0%">
                      <a:schemeClr val="accent1">
                        <a:tint val="75%"/>
                        <a:shade val="75%"/>
                        <a:satMod val="170%"/>
                      </a:schemeClr>
                    </a:gs>
                    <a:gs pos="49%">
                      <a:schemeClr val="accent1">
                        <a:tint val="88%"/>
                        <a:shade val="65%"/>
                        <a:satMod val="172%"/>
                      </a:schemeClr>
                    </a:gs>
                    <a:gs pos="50%">
                      <a:schemeClr val="accent1">
                        <a:shade val="65%"/>
                        <a:satMod val="130%"/>
                      </a:schemeClr>
                    </a:gs>
                    <a:gs pos="92%">
                      <a:schemeClr val="accent1">
                        <a:shade val="50%"/>
                        <a:satMod val="120%"/>
                      </a:schemeClr>
                    </a:gs>
                    <a:gs pos="100%">
                      <a:schemeClr val="accent1">
                        <a:shade val="48%"/>
                        <a:satMod val="120%"/>
                      </a:schemeClr>
                    </a:gs>
                  </a:gsLst>
                  <a:lin ang="5400000"/>
                </a:gradFill>
                <a:effectLst>
                  <a:reflection blurRad="12700" stA="50%" endPos="50%" dist="5000" dir="5400000" sy="-100%" rotWithShape="0"/>
                </a:effectLst>
              </a:rPr>
              <a:t>и сложи их в контейнер</a:t>
            </a:r>
          </a:p>
          <a:p>
            <a:pPr marL="0" marR="0" lvl="0" indent="0" algn="ctr" defTabSz="914400" rtl="0" eaLnBrk="1" fontAlgn="auto" latinLnBrk="0" hangingPunct="1">
              <a:lnSpc>
                <a:spcPct val="100%"/>
              </a:lnSpc>
              <a:spcBef>
                <a:spcPct val="0%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1" i="0" u="none" strike="noStrike" kern="1200" cap="all" normalizeH="0" baseline="0%" noProof="0" dirty="0">
              <a:ln w="0"/>
              <a:gradFill flip="none">
                <a:gsLst>
                  <a:gs pos="0%">
                    <a:schemeClr val="accent1">
                      <a:tint val="75%"/>
                      <a:shade val="75%"/>
                      <a:satMod val="170%"/>
                    </a:schemeClr>
                  </a:gs>
                  <a:gs pos="49%">
                    <a:schemeClr val="accent1">
                      <a:tint val="88%"/>
                      <a:shade val="65%"/>
                      <a:satMod val="172%"/>
                    </a:schemeClr>
                  </a:gs>
                  <a:gs pos="50%">
                    <a:schemeClr val="accent1">
                      <a:shade val="65%"/>
                      <a:satMod val="130%"/>
                    </a:schemeClr>
                  </a:gs>
                  <a:gs pos="92%">
                    <a:schemeClr val="accent1">
                      <a:shade val="50%"/>
                      <a:satMod val="120%"/>
                    </a:schemeClr>
                  </a:gs>
                  <a:gs pos="100%">
                    <a:schemeClr val="accent1">
                      <a:shade val="48%"/>
                      <a:satMod val="120%"/>
                    </a:schemeClr>
                  </a:gs>
                </a:gsLst>
                <a:lin ang="5400000"/>
              </a:gradFill>
              <a:effectLst>
                <a:reflection blurRad="12700" stA="50%" endPos="50%" dist="5000" dir="5400000" sy="-100%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1" name="Управляющая кнопка: в начало 20">
            <a:hlinkClick r:id="" action="ppaction://hlinkshowjump?jump=previousslide" highlightClick="1"/>
          </p:cNvPr>
          <p:cNvSpPr/>
          <p:nvPr/>
        </p:nvSpPr>
        <p:spPr>
          <a:xfrm>
            <a:off x="7380312" y="404664"/>
            <a:ext cx="576064" cy="576064"/>
          </a:xfrm>
          <a:prstGeom prst="actionButtonBeginning">
            <a:avLst/>
          </a:prstGeom>
        </p:spPr>
        <p:style>
          <a:lnRef idx="2">
            <a:schemeClr val="accent1">
              <a:shade val="50%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Управляющая кнопка: в конец 22">
            <a:hlinkClick r:id="" action="ppaction://hlinkshowjump?jump=nextslide" highlightClick="1"/>
          </p:cNvPr>
          <p:cNvSpPr/>
          <p:nvPr/>
        </p:nvSpPr>
        <p:spPr>
          <a:xfrm>
            <a:off x="8244408" y="404664"/>
            <a:ext cx="576064" cy="576064"/>
          </a:xfrm>
          <a:prstGeom prst="actionButtonEnd">
            <a:avLst/>
          </a:prstGeom>
        </p:spPr>
        <p:style>
          <a:lnRef idx="2">
            <a:schemeClr val="accent1">
              <a:shade val="50%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1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0" dur="1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" dur="1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1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4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" dur="1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3" dur="1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4" dur="1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1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61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1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6" dur="1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7" dur="1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6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6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8" dur="1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9" dur="1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0" dur="1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1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6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6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6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0" presetClass="path" presetSubtype="0" accel="50%" decel="5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708 0.12847 C -0.05017 0.28703 -0.02309 0.4456 -0.01041 0.51018 C 0.00226 0.57477 -0.00208 0.51458 -0.00139 0.5162 " pathEditMode="relative" ptsTypes="aaA">
                                      <p:cBhvr>
                                        <p:cTn id="71" dur="20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60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6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0" presetClass="path" presetSubtype="0" accel="50%" decel="50%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288 0.11922 C 0.34253 0.24584 0.54236 0.37269 0.61406 0.42223 C 0.68576 0.47176 0.62951 0.44399 0.57326 0.41621 " pathEditMode="relative" ptsTypes="aaA">
                                      <p:cBhvr>
                                        <p:cTn id="79" dur="20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62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6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0" presetClass="path" presetSubtype="0" accel="50%" decel="5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7.03704E-6 C 0.21146 0.01089 0.42292 0.02176 0.50746 0.02616 " pathEditMode="relative" ptsTypes="aA">
                                      <p:cBhvr>
                                        <p:cTn id="87" dur="2000" fill="hold"/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000"/>
                            </p:stCondLst>
                            <p:childTnLst>
                              <p:par>
                                <p:cTn id="8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6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403648" y="188640"/>
            <a:ext cx="6048672" cy="1124744"/>
          </a:xfrm>
          <a:prstGeom prst="roundRect">
            <a:avLst/>
          </a:prstGeom>
          <a:solidFill>
            <a:srgbClr val="FFFF00"/>
          </a:solidFill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%"/>
                </a:schemeClr>
              </a:contourClr>
            </a:sp3d>
          </a:bodyPr>
          <a:lstStyle/>
          <a:p>
            <a:r>
              <a:rPr lang="ru-RU" sz="1800" b="1" cap="all" dirty="0" smtClean="0">
                <a:ln w="0"/>
                <a:gradFill flip="none">
                  <a:gsLst>
                    <a:gs pos="0%">
                      <a:schemeClr val="accent1">
                        <a:tint val="75%"/>
                        <a:shade val="75%"/>
                        <a:satMod val="170%"/>
                      </a:schemeClr>
                    </a:gs>
                    <a:gs pos="49%">
                      <a:schemeClr val="accent1">
                        <a:tint val="88%"/>
                        <a:shade val="65%"/>
                        <a:satMod val="172%"/>
                      </a:schemeClr>
                    </a:gs>
                    <a:gs pos="50%">
                      <a:schemeClr val="accent1">
                        <a:shade val="65%"/>
                        <a:satMod val="130%"/>
                      </a:schemeClr>
                    </a:gs>
                    <a:gs pos="92%">
                      <a:schemeClr val="accent1">
                        <a:shade val="50%"/>
                        <a:satMod val="120%"/>
                      </a:schemeClr>
                    </a:gs>
                    <a:gs pos="100%">
                      <a:schemeClr val="accent1">
                        <a:shade val="48%"/>
                        <a:satMod val="120%"/>
                      </a:schemeClr>
                    </a:gs>
                  </a:gsLst>
                  <a:lin ang="5400000"/>
                </a:gradFill>
                <a:effectLst>
                  <a:reflection blurRad="12700" stA="50%" endPos="50%" dist="5000" dir="5400000" sy="-100%" rotWithShape="0"/>
                </a:effectLst>
              </a:rPr>
              <a:t>2. Этикетки с названием электронных элементов отлетели от происков </a:t>
            </a:r>
            <a:r>
              <a:rPr lang="ru-RU" sz="1800" b="1" cap="all" dirty="0" err="1" smtClean="0">
                <a:ln w="0"/>
                <a:gradFill flip="none">
                  <a:gsLst>
                    <a:gs pos="0%">
                      <a:schemeClr val="accent1">
                        <a:tint val="75%"/>
                        <a:shade val="75%"/>
                        <a:satMod val="170%"/>
                      </a:schemeClr>
                    </a:gs>
                    <a:gs pos="49%">
                      <a:schemeClr val="accent1">
                        <a:tint val="88%"/>
                        <a:shade val="65%"/>
                        <a:satMod val="172%"/>
                      </a:schemeClr>
                    </a:gs>
                    <a:gs pos="50%">
                      <a:schemeClr val="accent1">
                        <a:shade val="65%"/>
                        <a:satMod val="130%"/>
                      </a:schemeClr>
                    </a:gs>
                    <a:gs pos="92%">
                      <a:schemeClr val="accent1">
                        <a:shade val="50%"/>
                        <a:satMod val="120%"/>
                      </a:schemeClr>
                    </a:gs>
                    <a:gs pos="100%">
                      <a:schemeClr val="accent1">
                        <a:shade val="48%"/>
                        <a:satMod val="120%"/>
                      </a:schemeClr>
                    </a:gs>
                  </a:gsLst>
                  <a:lin ang="5400000"/>
                </a:gradFill>
                <a:effectLst>
                  <a:reflection blurRad="12700" stA="50%" endPos="50%" dist="5000" dir="5400000" sy="-100%" rotWithShape="0"/>
                </a:effectLst>
              </a:rPr>
              <a:t>легозавра</a:t>
            </a:r>
            <a:r>
              <a:rPr lang="ru-RU" sz="1800" b="1" cap="all" dirty="0" smtClean="0">
                <a:ln w="0"/>
                <a:gradFill flip="none">
                  <a:gsLst>
                    <a:gs pos="0%">
                      <a:schemeClr val="accent1">
                        <a:tint val="75%"/>
                        <a:shade val="75%"/>
                        <a:satMod val="170%"/>
                      </a:schemeClr>
                    </a:gs>
                    <a:gs pos="49%">
                      <a:schemeClr val="accent1">
                        <a:tint val="88%"/>
                        <a:shade val="65%"/>
                        <a:satMod val="172%"/>
                      </a:schemeClr>
                    </a:gs>
                    <a:gs pos="50%">
                      <a:schemeClr val="accent1">
                        <a:shade val="65%"/>
                        <a:satMod val="130%"/>
                      </a:schemeClr>
                    </a:gs>
                    <a:gs pos="92%">
                      <a:schemeClr val="accent1">
                        <a:shade val="50%"/>
                        <a:satMod val="120%"/>
                      </a:schemeClr>
                    </a:gs>
                    <a:gs pos="100%">
                      <a:schemeClr val="accent1">
                        <a:shade val="48%"/>
                        <a:satMod val="120%"/>
                      </a:schemeClr>
                    </a:gs>
                  </a:gsLst>
                  <a:lin ang="5400000"/>
                </a:gradFill>
                <a:effectLst>
                  <a:reflection blurRad="12700" stA="50%" endPos="50%" dist="5000" dir="5400000" sy="-100%" rotWithShape="0"/>
                </a:effectLst>
              </a:rPr>
              <a:t>.</a:t>
            </a:r>
            <a:br>
              <a:rPr lang="ru-RU" sz="1800" b="1" cap="all" dirty="0" smtClean="0">
                <a:ln w="0"/>
                <a:gradFill flip="none">
                  <a:gsLst>
                    <a:gs pos="0%">
                      <a:schemeClr val="accent1">
                        <a:tint val="75%"/>
                        <a:shade val="75%"/>
                        <a:satMod val="170%"/>
                      </a:schemeClr>
                    </a:gs>
                    <a:gs pos="49%">
                      <a:schemeClr val="accent1">
                        <a:tint val="88%"/>
                        <a:shade val="65%"/>
                        <a:satMod val="172%"/>
                      </a:schemeClr>
                    </a:gs>
                    <a:gs pos="50%">
                      <a:schemeClr val="accent1">
                        <a:shade val="65%"/>
                        <a:satMod val="130%"/>
                      </a:schemeClr>
                    </a:gs>
                    <a:gs pos="92%">
                      <a:schemeClr val="accent1">
                        <a:shade val="50%"/>
                        <a:satMod val="120%"/>
                      </a:schemeClr>
                    </a:gs>
                    <a:gs pos="100%">
                      <a:schemeClr val="accent1">
                        <a:shade val="48%"/>
                        <a:satMod val="120%"/>
                      </a:schemeClr>
                    </a:gs>
                  </a:gsLst>
                  <a:lin ang="5400000"/>
                </a:gradFill>
                <a:effectLst>
                  <a:reflection blurRad="12700" stA="50%" endPos="50%" dist="5000" dir="5400000" sy="-100%" rotWithShape="0"/>
                </a:effectLst>
              </a:rPr>
            </a:br>
            <a:r>
              <a:rPr lang="ru-RU" sz="1800" b="1" cap="all" dirty="0" smtClean="0">
                <a:ln w="0"/>
                <a:gradFill flip="none">
                  <a:gsLst>
                    <a:gs pos="0%">
                      <a:schemeClr val="accent1">
                        <a:tint val="75%"/>
                        <a:shade val="75%"/>
                        <a:satMod val="170%"/>
                      </a:schemeClr>
                    </a:gs>
                    <a:gs pos="49%">
                      <a:schemeClr val="accent1">
                        <a:tint val="88%"/>
                        <a:shade val="65%"/>
                        <a:satMod val="172%"/>
                      </a:schemeClr>
                    </a:gs>
                    <a:gs pos="50%">
                      <a:schemeClr val="accent1">
                        <a:shade val="65%"/>
                        <a:satMod val="130%"/>
                      </a:schemeClr>
                    </a:gs>
                    <a:gs pos="92%">
                      <a:schemeClr val="accent1">
                        <a:shade val="50%"/>
                        <a:satMod val="120%"/>
                      </a:schemeClr>
                    </a:gs>
                    <a:gs pos="100%">
                      <a:schemeClr val="accent1">
                        <a:shade val="48%"/>
                        <a:satMod val="120%"/>
                      </a:schemeClr>
                    </a:gs>
                  </a:gsLst>
                  <a:lin ang="5400000"/>
                </a:gradFill>
                <a:effectLst>
                  <a:reflection blurRad="12700" stA="50%" endPos="50%" dist="5000" dir="5400000" sy="-100%" rotWithShape="0"/>
                </a:effectLst>
              </a:rPr>
              <a:t>вспомни их названия а затем проверь себя, кликнув на картинку</a:t>
            </a:r>
            <a:endParaRPr lang="ru-RU" sz="1800" b="1" cap="all" dirty="0">
              <a:ln w="0"/>
              <a:gradFill flip="none">
                <a:gsLst>
                  <a:gs pos="0%">
                    <a:schemeClr val="accent1">
                      <a:tint val="75%"/>
                      <a:shade val="75%"/>
                      <a:satMod val="170%"/>
                    </a:schemeClr>
                  </a:gs>
                  <a:gs pos="49%">
                    <a:schemeClr val="accent1">
                      <a:tint val="88%"/>
                      <a:shade val="65%"/>
                      <a:satMod val="172%"/>
                    </a:schemeClr>
                  </a:gs>
                  <a:gs pos="50%">
                    <a:schemeClr val="accent1">
                      <a:shade val="65%"/>
                      <a:satMod val="130%"/>
                    </a:schemeClr>
                  </a:gs>
                  <a:gs pos="92%">
                    <a:schemeClr val="accent1">
                      <a:shade val="50%"/>
                      <a:satMod val="120%"/>
                    </a:schemeClr>
                  </a:gs>
                  <a:gs pos="100%">
                    <a:schemeClr val="accent1">
                      <a:shade val="48%"/>
                      <a:satMod val="120%"/>
                    </a:schemeClr>
                  </a:gs>
                </a:gsLst>
                <a:lin ang="5400000"/>
              </a:gradFill>
              <a:effectLst>
                <a:reflection blurRad="12700" stA="50%" endPos="50%" dist="5000" dir="5400000" sy="-100%" rotWithShape="0"/>
              </a:effectLst>
            </a:endParaRPr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611560" y="332656"/>
            <a:ext cx="648072" cy="648072"/>
          </a:xfrm>
          <a:prstGeom prst="actionButtonHom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%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датчик перемещения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 l="10.638%" t="17.857%" r="10.638%" b="7.143%"/>
          <a:stretch>
            <a:fillRect/>
          </a:stretch>
        </p:blipFill>
        <p:spPr bwMode="auto">
          <a:xfrm>
            <a:off x="755576" y="1484784"/>
            <a:ext cx="3312368" cy="2016224"/>
          </a:xfrm>
          <a:prstGeom prst="rect">
            <a:avLst/>
          </a:prstGeom>
        </p:spPr>
      </p:pic>
      <p:pic>
        <p:nvPicPr>
          <p:cNvPr id="7" name="смартхаб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 l="14.766%" t="17.478%" r="14.36%" b="21.35%"/>
          <a:stretch>
            <a:fillRect/>
          </a:stretch>
        </p:blipFill>
        <p:spPr bwMode="auto">
          <a:xfrm>
            <a:off x="5580112" y="4293096"/>
            <a:ext cx="3384376" cy="1944216"/>
          </a:xfrm>
          <a:prstGeom prst="rect">
            <a:avLst/>
          </a:prstGeom>
        </p:spPr>
      </p:pic>
      <p:pic>
        <p:nvPicPr>
          <p:cNvPr id="8" name="датчик наклона"/>
          <p:cNvPicPr/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 l="12.195%" t="20%" r="7.317%" b="4%"/>
          <a:stretch>
            <a:fillRect/>
          </a:stretch>
        </p:blipFill>
        <p:spPr bwMode="auto">
          <a:xfrm>
            <a:off x="4932040" y="1628800"/>
            <a:ext cx="3168352" cy="2232248"/>
          </a:xfrm>
          <a:prstGeom prst="rect">
            <a:avLst/>
          </a:prstGeom>
        </p:spPr>
      </p:pic>
      <p:pic>
        <p:nvPicPr>
          <p:cNvPr id="5122" name="мотор" descr="Мотор LEGO Education WeDo 2.0 45303 Средний — купить в интернет-магазине по  низкой цене на Яндекс Маркете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520" y="4005064"/>
            <a:ext cx="3744415" cy="2254126"/>
          </a:xfrm>
          <a:prstGeom prst="rect">
            <a:avLst/>
          </a:prstGeom>
          <a:noFill/>
        </p:spPr>
      </p:pic>
      <p:sp>
        <p:nvSpPr>
          <p:cNvPr id="12" name="надпись смартхаб"/>
          <p:cNvSpPr txBox="1"/>
          <p:nvPr/>
        </p:nvSpPr>
        <p:spPr>
          <a:xfrm>
            <a:off x="539552" y="3501008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3" name="кн.смартхаб"/>
          <p:cNvSpPr txBox="1"/>
          <p:nvPr/>
        </p:nvSpPr>
        <p:spPr>
          <a:xfrm>
            <a:off x="5652120" y="6237312"/>
            <a:ext cx="2736304" cy="369332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%"/>
                </a:schemeClr>
              </a:contourClr>
            </a:sp3d>
          </a:bodyPr>
          <a:lstStyle/>
          <a:p>
            <a:pPr algn="ctr"/>
            <a:r>
              <a:rPr lang="ru-RU" b="1" cap="all" dirty="0" err="1" smtClean="0">
                <a:ln w="0"/>
                <a:gradFill flip="none">
                  <a:gsLst>
                    <a:gs pos="0%">
                      <a:schemeClr val="accent1">
                        <a:tint val="75%"/>
                        <a:shade val="75%"/>
                        <a:satMod val="170%"/>
                      </a:schemeClr>
                    </a:gs>
                    <a:gs pos="49%">
                      <a:schemeClr val="accent1">
                        <a:tint val="88%"/>
                        <a:shade val="65%"/>
                        <a:satMod val="172%"/>
                      </a:schemeClr>
                    </a:gs>
                    <a:gs pos="50%">
                      <a:schemeClr val="accent1">
                        <a:shade val="65%"/>
                        <a:satMod val="130%"/>
                      </a:schemeClr>
                    </a:gs>
                    <a:gs pos="92%">
                      <a:schemeClr val="accent1">
                        <a:shade val="50%"/>
                        <a:satMod val="120%"/>
                      </a:schemeClr>
                    </a:gs>
                    <a:gs pos="100%">
                      <a:schemeClr val="accent1">
                        <a:shade val="48%"/>
                        <a:satMod val="120%"/>
                      </a:schemeClr>
                    </a:gs>
                  </a:gsLst>
                  <a:lin ang="5400000"/>
                </a:gradFill>
                <a:effectLst>
                  <a:reflection blurRad="12700" stA="50%" endPos="50%" dist="5000" dir="5400000" sy="-100%" rotWithShape="0"/>
                </a:effectLst>
              </a:rPr>
              <a:t>Смартхаб</a:t>
            </a:r>
            <a:endParaRPr lang="ru-RU" b="1" cap="all" dirty="0">
              <a:ln w="0"/>
              <a:gradFill flip="none">
                <a:gsLst>
                  <a:gs pos="0%">
                    <a:schemeClr val="accent1">
                      <a:tint val="75%"/>
                      <a:shade val="75%"/>
                      <a:satMod val="170%"/>
                    </a:schemeClr>
                  </a:gs>
                  <a:gs pos="49%">
                    <a:schemeClr val="accent1">
                      <a:tint val="88%"/>
                      <a:shade val="65%"/>
                      <a:satMod val="172%"/>
                    </a:schemeClr>
                  </a:gs>
                  <a:gs pos="50%">
                    <a:schemeClr val="accent1">
                      <a:shade val="65%"/>
                      <a:satMod val="130%"/>
                    </a:schemeClr>
                  </a:gs>
                  <a:gs pos="92%">
                    <a:schemeClr val="accent1">
                      <a:shade val="50%"/>
                      <a:satMod val="120%"/>
                    </a:schemeClr>
                  </a:gs>
                  <a:gs pos="100%">
                    <a:schemeClr val="accent1">
                      <a:shade val="48%"/>
                      <a:satMod val="120%"/>
                    </a:schemeClr>
                  </a:gs>
                </a:gsLst>
                <a:lin ang="5400000"/>
              </a:gradFill>
              <a:effectLst>
                <a:reflection blurRad="12700" stA="50%" endPos="50%" dist="5000" dir="5400000" sy="-100%" rotWithShape="0"/>
              </a:effectLst>
            </a:endParaRPr>
          </a:p>
        </p:txBody>
      </p:sp>
      <p:sp>
        <p:nvSpPr>
          <p:cNvPr id="14" name="надпись датчик наклона"/>
          <p:cNvSpPr txBox="1"/>
          <p:nvPr/>
        </p:nvSpPr>
        <p:spPr>
          <a:xfrm>
            <a:off x="5940152" y="3501008"/>
            <a:ext cx="2520280" cy="646331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%"/>
                </a:schemeClr>
              </a:contourClr>
            </a:sp3d>
          </a:bodyPr>
          <a:lstStyle/>
          <a:p>
            <a:pPr algn="ctr"/>
            <a:endParaRPr lang="ru-RU" b="1" cap="all" dirty="0" smtClean="0">
              <a:ln w="0"/>
              <a:gradFill flip="none">
                <a:gsLst>
                  <a:gs pos="0%">
                    <a:schemeClr val="accent1">
                      <a:tint val="75%"/>
                      <a:shade val="75%"/>
                      <a:satMod val="170%"/>
                    </a:schemeClr>
                  </a:gs>
                  <a:gs pos="49%">
                    <a:schemeClr val="accent1">
                      <a:tint val="88%"/>
                      <a:shade val="65%"/>
                      <a:satMod val="172%"/>
                    </a:schemeClr>
                  </a:gs>
                  <a:gs pos="50%">
                    <a:schemeClr val="accent1">
                      <a:shade val="65%"/>
                      <a:satMod val="130%"/>
                    </a:schemeClr>
                  </a:gs>
                  <a:gs pos="92%">
                    <a:schemeClr val="accent1">
                      <a:shade val="50%"/>
                      <a:satMod val="120%"/>
                    </a:schemeClr>
                  </a:gs>
                  <a:gs pos="100%">
                    <a:schemeClr val="accent1">
                      <a:shade val="48%"/>
                      <a:satMod val="120%"/>
                    </a:schemeClr>
                  </a:gs>
                </a:gsLst>
                <a:lin ang="5400000"/>
              </a:gradFill>
              <a:effectLst>
                <a:reflection blurRad="12700" stA="50%" endPos="50%" dist="5000" dir="5400000" sy="-100%" rotWithShape="0"/>
              </a:effectLst>
            </a:endParaRPr>
          </a:p>
          <a:p>
            <a:pPr algn="ctr"/>
            <a:r>
              <a:rPr lang="ru-RU" b="1" cap="all" dirty="0" smtClean="0">
                <a:ln w="0"/>
                <a:gradFill flip="none">
                  <a:gsLst>
                    <a:gs pos="0%">
                      <a:schemeClr val="accent1">
                        <a:tint val="75%"/>
                        <a:shade val="75%"/>
                        <a:satMod val="170%"/>
                      </a:schemeClr>
                    </a:gs>
                    <a:gs pos="49%">
                      <a:schemeClr val="accent1">
                        <a:tint val="88%"/>
                        <a:shade val="65%"/>
                        <a:satMod val="172%"/>
                      </a:schemeClr>
                    </a:gs>
                    <a:gs pos="50%">
                      <a:schemeClr val="accent1">
                        <a:shade val="65%"/>
                        <a:satMod val="130%"/>
                      </a:schemeClr>
                    </a:gs>
                    <a:gs pos="92%">
                      <a:schemeClr val="accent1">
                        <a:shade val="50%"/>
                        <a:satMod val="120%"/>
                      </a:schemeClr>
                    </a:gs>
                    <a:gs pos="100%">
                      <a:schemeClr val="accent1">
                        <a:shade val="48%"/>
                        <a:satMod val="120%"/>
                      </a:schemeClr>
                    </a:gs>
                  </a:gsLst>
                  <a:lin ang="5400000"/>
                </a:gradFill>
                <a:effectLst>
                  <a:reflection blurRad="12700" stA="50%" endPos="50%" dist="5000" dir="5400000" sy="-100%" rotWithShape="0"/>
                </a:effectLst>
              </a:rPr>
              <a:t>Датчик наклона</a:t>
            </a:r>
            <a:endParaRPr lang="ru-RU" b="1" cap="all" dirty="0">
              <a:ln w="0"/>
              <a:gradFill flip="none">
                <a:gsLst>
                  <a:gs pos="0%">
                    <a:schemeClr val="accent1">
                      <a:tint val="75%"/>
                      <a:shade val="75%"/>
                      <a:satMod val="170%"/>
                    </a:schemeClr>
                  </a:gs>
                  <a:gs pos="49%">
                    <a:schemeClr val="accent1">
                      <a:tint val="88%"/>
                      <a:shade val="65%"/>
                      <a:satMod val="172%"/>
                    </a:schemeClr>
                  </a:gs>
                  <a:gs pos="50%">
                    <a:schemeClr val="accent1">
                      <a:shade val="65%"/>
                      <a:satMod val="130%"/>
                    </a:schemeClr>
                  </a:gs>
                  <a:gs pos="92%">
                    <a:schemeClr val="accent1">
                      <a:shade val="50%"/>
                      <a:satMod val="120%"/>
                    </a:schemeClr>
                  </a:gs>
                  <a:gs pos="100%">
                    <a:schemeClr val="accent1">
                      <a:shade val="48%"/>
                      <a:satMod val="120%"/>
                    </a:schemeClr>
                  </a:gs>
                </a:gsLst>
                <a:lin ang="5400000"/>
              </a:gradFill>
              <a:effectLst>
                <a:reflection blurRad="12700" stA="50%" endPos="50%" dist="5000" dir="5400000" sy="-100%" rotWithShape="0"/>
              </a:effectLst>
            </a:endParaRPr>
          </a:p>
        </p:txBody>
      </p:sp>
      <p:sp>
        <p:nvSpPr>
          <p:cNvPr id="16" name="надпись д.перем"/>
          <p:cNvSpPr txBox="1"/>
          <p:nvPr/>
        </p:nvSpPr>
        <p:spPr>
          <a:xfrm>
            <a:off x="323528" y="3501008"/>
            <a:ext cx="2520280" cy="646331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%"/>
                </a:schemeClr>
              </a:contourClr>
            </a:sp3d>
          </a:bodyPr>
          <a:lstStyle/>
          <a:p>
            <a:pPr algn="ctr"/>
            <a:r>
              <a:rPr lang="ru-RU" b="1" cap="all" dirty="0" smtClean="0">
                <a:ln w="0"/>
                <a:gradFill flip="none">
                  <a:gsLst>
                    <a:gs pos="0%">
                      <a:schemeClr val="accent1">
                        <a:tint val="75%"/>
                        <a:shade val="75%"/>
                        <a:satMod val="170%"/>
                      </a:schemeClr>
                    </a:gs>
                    <a:gs pos="49%">
                      <a:schemeClr val="accent1">
                        <a:tint val="88%"/>
                        <a:shade val="65%"/>
                        <a:satMod val="172%"/>
                      </a:schemeClr>
                    </a:gs>
                    <a:gs pos="50%">
                      <a:schemeClr val="accent1">
                        <a:shade val="65%"/>
                        <a:satMod val="130%"/>
                      </a:schemeClr>
                    </a:gs>
                    <a:gs pos="92%">
                      <a:schemeClr val="accent1">
                        <a:shade val="50%"/>
                        <a:satMod val="120%"/>
                      </a:schemeClr>
                    </a:gs>
                    <a:gs pos="100%">
                      <a:schemeClr val="accent1">
                        <a:shade val="48%"/>
                        <a:satMod val="120%"/>
                      </a:schemeClr>
                    </a:gs>
                  </a:gsLst>
                  <a:lin ang="5400000"/>
                </a:gradFill>
                <a:effectLst>
                  <a:reflection blurRad="12700" stA="50%" endPos="50%" dist="5000" dir="5400000" sy="-100%" rotWithShape="0"/>
                </a:effectLst>
              </a:rPr>
              <a:t>Датчик  перемещения</a:t>
            </a:r>
            <a:endParaRPr lang="ru-RU" b="1" cap="all" dirty="0">
              <a:ln w="0"/>
              <a:gradFill flip="none">
                <a:gsLst>
                  <a:gs pos="0%">
                    <a:schemeClr val="accent1">
                      <a:tint val="75%"/>
                      <a:shade val="75%"/>
                      <a:satMod val="170%"/>
                    </a:schemeClr>
                  </a:gs>
                  <a:gs pos="49%">
                    <a:schemeClr val="accent1">
                      <a:tint val="88%"/>
                      <a:shade val="65%"/>
                      <a:satMod val="172%"/>
                    </a:schemeClr>
                  </a:gs>
                  <a:gs pos="50%">
                    <a:schemeClr val="accent1">
                      <a:shade val="65%"/>
                      <a:satMod val="130%"/>
                    </a:schemeClr>
                  </a:gs>
                  <a:gs pos="92%">
                    <a:schemeClr val="accent1">
                      <a:shade val="50%"/>
                      <a:satMod val="120%"/>
                    </a:schemeClr>
                  </a:gs>
                  <a:gs pos="100%">
                    <a:schemeClr val="accent1">
                      <a:shade val="48%"/>
                      <a:satMod val="120%"/>
                    </a:schemeClr>
                  </a:gs>
                </a:gsLst>
                <a:lin ang="5400000"/>
              </a:gradFill>
              <a:effectLst>
                <a:reflection blurRad="12700" stA="50%" endPos="50%" dist="5000" dir="5400000" sy="-100%" rotWithShape="0"/>
              </a:effectLst>
            </a:endParaRPr>
          </a:p>
        </p:txBody>
      </p:sp>
      <p:sp>
        <p:nvSpPr>
          <p:cNvPr id="17" name="надпись ср.мотор"/>
          <p:cNvSpPr txBox="1"/>
          <p:nvPr/>
        </p:nvSpPr>
        <p:spPr>
          <a:xfrm>
            <a:off x="755576" y="6237312"/>
            <a:ext cx="2520280" cy="369332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%"/>
                </a:schemeClr>
              </a:contourClr>
            </a:sp3d>
          </a:bodyPr>
          <a:lstStyle/>
          <a:p>
            <a:pPr algn="ctr"/>
            <a:r>
              <a:rPr lang="ru-RU" b="1" cap="all" dirty="0" smtClean="0">
                <a:ln w="0"/>
                <a:gradFill flip="none">
                  <a:gsLst>
                    <a:gs pos="0%">
                      <a:schemeClr val="accent1">
                        <a:tint val="75%"/>
                        <a:shade val="75%"/>
                        <a:satMod val="170%"/>
                      </a:schemeClr>
                    </a:gs>
                    <a:gs pos="49%">
                      <a:schemeClr val="accent1">
                        <a:tint val="88%"/>
                        <a:shade val="65%"/>
                        <a:satMod val="172%"/>
                      </a:schemeClr>
                    </a:gs>
                    <a:gs pos="50%">
                      <a:schemeClr val="accent1">
                        <a:shade val="65%"/>
                        <a:satMod val="130%"/>
                      </a:schemeClr>
                    </a:gs>
                    <a:gs pos="92%">
                      <a:schemeClr val="accent1">
                        <a:shade val="50%"/>
                        <a:satMod val="120%"/>
                      </a:schemeClr>
                    </a:gs>
                    <a:gs pos="100%">
                      <a:schemeClr val="accent1">
                        <a:shade val="48%"/>
                        <a:satMod val="120%"/>
                      </a:schemeClr>
                    </a:gs>
                  </a:gsLst>
                  <a:lin ang="5400000"/>
                </a:gradFill>
                <a:effectLst>
                  <a:reflection blurRad="12700" stA="50%" endPos="50%" dist="5000" dir="5400000" sy="-100%" rotWithShape="0"/>
                </a:effectLst>
              </a:rPr>
              <a:t>Средний мотор</a:t>
            </a:r>
            <a:endParaRPr lang="ru-RU" b="1" cap="all" dirty="0">
              <a:ln w="0"/>
              <a:gradFill flip="none">
                <a:gsLst>
                  <a:gs pos="0%">
                    <a:schemeClr val="accent1">
                      <a:tint val="75%"/>
                      <a:shade val="75%"/>
                      <a:satMod val="170%"/>
                    </a:schemeClr>
                  </a:gs>
                  <a:gs pos="49%">
                    <a:schemeClr val="accent1">
                      <a:tint val="88%"/>
                      <a:shade val="65%"/>
                      <a:satMod val="172%"/>
                    </a:schemeClr>
                  </a:gs>
                  <a:gs pos="50%">
                    <a:schemeClr val="accent1">
                      <a:shade val="65%"/>
                      <a:satMod val="130%"/>
                    </a:schemeClr>
                  </a:gs>
                  <a:gs pos="92%">
                    <a:schemeClr val="accent1">
                      <a:shade val="50%"/>
                      <a:satMod val="120%"/>
                    </a:schemeClr>
                  </a:gs>
                  <a:gs pos="100%">
                    <a:schemeClr val="accent1">
                      <a:shade val="48%"/>
                      <a:satMod val="120%"/>
                    </a:schemeClr>
                  </a:gs>
                </a:gsLst>
                <a:lin ang="5400000"/>
              </a:gradFill>
              <a:effectLst>
                <a:reflection blurRad="12700" stA="50%" endPos="50%" dist="5000" dir="5400000" sy="-100%" rotWithShape="0"/>
              </a:effectLst>
            </a:endParaRPr>
          </a:p>
        </p:txBody>
      </p:sp>
      <p:sp>
        <p:nvSpPr>
          <p:cNvPr id="19" name="Управляющая кнопка: в начало 18">
            <a:hlinkClick r:id="" action="ppaction://hlinkshowjump?jump=previousslide" highlightClick="1"/>
          </p:cNvPr>
          <p:cNvSpPr/>
          <p:nvPr/>
        </p:nvSpPr>
        <p:spPr>
          <a:xfrm>
            <a:off x="7596336" y="548680"/>
            <a:ext cx="576064" cy="576064"/>
          </a:xfrm>
          <a:prstGeom prst="actionButtonBeginning">
            <a:avLst/>
          </a:prstGeom>
        </p:spPr>
        <p:style>
          <a:lnRef idx="2">
            <a:schemeClr val="accent1">
              <a:shade val="50%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Управляющая кнопка: в конец 20">
            <a:hlinkClick r:id="" action="ppaction://hlinkshowjump?jump=nextslide" highlightClick="1"/>
          </p:cNvPr>
          <p:cNvSpPr/>
          <p:nvPr/>
        </p:nvSpPr>
        <p:spPr>
          <a:xfrm>
            <a:off x="8316416" y="548680"/>
            <a:ext cx="576064" cy="576064"/>
          </a:xfrm>
          <a:prstGeom prst="actionButtonEnd">
            <a:avLst/>
          </a:prstGeom>
        </p:spPr>
        <p:style>
          <a:lnRef idx="2">
            <a:schemeClr val="accent1">
              <a:shade val="50%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1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6" grpId="0" animBg="1"/>
      <p:bldP spid="17" grpId="0" animBg="1"/>
    </p:bldLst>
  </p:timing>
</p:sld>
</file>

<file path=ppt/slides/slide7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1907704" y="188640"/>
            <a:ext cx="5472608" cy="792088"/>
          </a:xfrm>
          <a:prstGeom prst="roundRect">
            <a:avLst/>
          </a:prstGeom>
          <a:solidFill>
            <a:srgbClr val="FFFF00"/>
          </a:solidFill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91440" tIns="45720" rIns="91440" bIns="45720" rtlCol="0" anchor="ctr"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%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%"/>
              </a:lnSpc>
              <a:spcBef>
                <a:spcPct val="0%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cap="all" dirty="0" smtClean="0">
                <a:ln w="0"/>
                <a:gradFill flip="none">
                  <a:gsLst>
                    <a:gs pos="0%">
                      <a:schemeClr val="accent1">
                        <a:tint val="75%"/>
                        <a:shade val="75%"/>
                        <a:satMod val="170%"/>
                      </a:schemeClr>
                    </a:gs>
                    <a:gs pos="49%">
                      <a:schemeClr val="accent1">
                        <a:tint val="88%"/>
                        <a:shade val="65%"/>
                        <a:satMod val="172%"/>
                      </a:schemeClr>
                    </a:gs>
                    <a:gs pos="50%">
                      <a:schemeClr val="accent1">
                        <a:shade val="65%"/>
                        <a:satMod val="130%"/>
                      </a:schemeClr>
                    </a:gs>
                    <a:gs pos="92%">
                      <a:schemeClr val="accent1">
                        <a:shade val="50%"/>
                        <a:satMod val="120%"/>
                      </a:schemeClr>
                    </a:gs>
                    <a:gs pos="100%">
                      <a:schemeClr val="accent1">
                        <a:shade val="48%"/>
                        <a:satMod val="120%"/>
                      </a:schemeClr>
                    </a:gs>
                  </a:gsLst>
                  <a:lin ang="5400000"/>
                </a:gradFill>
                <a:effectLst>
                  <a:reflection blurRad="12700" stA="50%" endPos="50%" dist="5000" dir="5400000" sy="-100%" rotWithShape="0"/>
                </a:effectLst>
                <a:latin typeface="+mj-lt"/>
                <a:ea typeface="+mj-ea"/>
                <a:cs typeface="+mj-cs"/>
              </a:rPr>
              <a:t>3</a:t>
            </a:r>
            <a:r>
              <a:rPr kumimoji="0" lang="ru-RU" sz="2400" b="1" i="0" u="none" strike="noStrike" kern="1200" cap="all" spc="0" normalizeH="0" baseline="0%" noProof="0" dirty="0" smtClean="0">
                <a:ln w="0"/>
                <a:gradFill flip="none">
                  <a:gsLst>
                    <a:gs pos="0%">
                      <a:schemeClr val="accent1">
                        <a:tint val="75%"/>
                        <a:shade val="75%"/>
                        <a:satMod val="170%"/>
                      </a:schemeClr>
                    </a:gs>
                    <a:gs pos="49%">
                      <a:schemeClr val="accent1">
                        <a:tint val="88%"/>
                        <a:shade val="65%"/>
                        <a:satMod val="172%"/>
                      </a:schemeClr>
                    </a:gs>
                    <a:gs pos="50%">
                      <a:schemeClr val="accent1">
                        <a:shade val="65%"/>
                        <a:satMod val="130%"/>
                      </a:schemeClr>
                    </a:gs>
                    <a:gs pos="92%">
                      <a:schemeClr val="accent1">
                        <a:shade val="50%"/>
                        <a:satMod val="120%"/>
                      </a:schemeClr>
                    </a:gs>
                    <a:gs pos="100%">
                      <a:schemeClr val="accent1">
                        <a:shade val="48%"/>
                        <a:satMod val="120%"/>
                      </a:schemeClr>
                    </a:gs>
                  </a:gsLst>
                  <a:lin ang="5400000"/>
                </a:gradFill>
                <a:effectLst>
                  <a:reflection blurRad="12700" stA="50%" endPos="50%" dist="5000" dir="5400000" sy="-100%" rotWithShape="0"/>
                </a:effectLst>
                <a:uLnTx/>
                <a:uFillTx/>
                <a:latin typeface="+mj-lt"/>
                <a:ea typeface="+mj-ea"/>
                <a:cs typeface="+mj-cs"/>
              </a:rPr>
              <a:t>.соедини</a:t>
            </a:r>
            <a:r>
              <a:rPr kumimoji="0" lang="ru-RU" sz="2400" b="1" i="0" u="none" strike="noStrike" kern="1200" cap="all" spc="0" normalizeH="0" noProof="0" dirty="0" smtClean="0">
                <a:ln w="0"/>
                <a:gradFill flip="none">
                  <a:gsLst>
                    <a:gs pos="0%">
                      <a:schemeClr val="accent1">
                        <a:tint val="75%"/>
                        <a:shade val="75%"/>
                        <a:satMod val="170%"/>
                      </a:schemeClr>
                    </a:gs>
                    <a:gs pos="49%">
                      <a:schemeClr val="accent1">
                        <a:tint val="88%"/>
                        <a:shade val="65%"/>
                        <a:satMod val="172%"/>
                      </a:schemeClr>
                    </a:gs>
                    <a:gs pos="50%">
                      <a:schemeClr val="accent1">
                        <a:shade val="65%"/>
                        <a:satMod val="130%"/>
                      </a:schemeClr>
                    </a:gs>
                    <a:gs pos="92%">
                      <a:schemeClr val="accent1">
                        <a:shade val="50%"/>
                        <a:satMod val="120%"/>
                      </a:schemeClr>
                    </a:gs>
                    <a:gs pos="100%">
                      <a:schemeClr val="accent1">
                        <a:shade val="48%"/>
                        <a:satMod val="120%"/>
                      </a:schemeClr>
                    </a:gs>
                  </a:gsLst>
                  <a:lin ang="5400000"/>
                </a:gradFill>
                <a:effectLst>
                  <a:reflection blurRad="12700" stA="50%" endPos="50%" dist="5000" dir="5400000" sy="-100%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парные детали, кликнув на деталь вне таблицы </a:t>
            </a:r>
            <a:endParaRPr kumimoji="0" lang="ru-RU" sz="2400" b="1" i="0" u="none" strike="noStrike" kern="1200" cap="all" spc="0" normalizeH="0" baseline="0%" noProof="0" dirty="0">
              <a:ln w="0"/>
              <a:gradFill flip="none">
                <a:gsLst>
                  <a:gs pos="0%">
                    <a:schemeClr val="accent1">
                      <a:tint val="75%"/>
                      <a:shade val="75%"/>
                      <a:satMod val="170%"/>
                    </a:schemeClr>
                  </a:gs>
                  <a:gs pos="49%">
                    <a:schemeClr val="accent1">
                      <a:tint val="88%"/>
                      <a:shade val="65%"/>
                      <a:satMod val="172%"/>
                    </a:schemeClr>
                  </a:gs>
                  <a:gs pos="50%">
                    <a:schemeClr val="accent1">
                      <a:shade val="65%"/>
                      <a:satMod val="130%"/>
                    </a:schemeClr>
                  </a:gs>
                  <a:gs pos="92%">
                    <a:schemeClr val="accent1">
                      <a:shade val="50%"/>
                      <a:satMod val="120%"/>
                    </a:schemeClr>
                  </a:gs>
                  <a:gs pos="100%">
                    <a:schemeClr val="accent1">
                      <a:shade val="48%"/>
                      <a:satMod val="120%"/>
                    </a:schemeClr>
                  </a:gs>
                </a:gsLst>
                <a:lin ang="5400000"/>
              </a:gradFill>
              <a:effectLst>
                <a:reflection blurRad="12700" stA="50%" endPos="50%" dist="5000" dir="5400000" sy="-100%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100" name="ось" descr="Inventory for 45300-1: WeDo 2.0 Core Set | Brickset: LEGO set guide and  database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 t="15.75%" b="21.251%"/>
          <a:stretch>
            <a:fillRect/>
          </a:stretch>
        </p:blipFill>
        <p:spPr bwMode="auto">
          <a:xfrm>
            <a:off x="3491880" y="5157192"/>
            <a:ext cx="754360" cy="475240"/>
          </a:xfrm>
          <a:prstGeom prst="rect">
            <a:avLst/>
          </a:prstGeom>
          <a:noFill/>
        </p:spPr>
      </p:pic>
      <p:pic>
        <p:nvPicPr>
          <p:cNvPr id="4102" name="балка" descr="Итоговый тест по LEGO WeDo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 t="18.75%" b="18.75%"/>
          <a:stretch>
            <a:fillRect/>
          </a:stretch>
        </p:blipFill>
        <p:spPr bwMode="auto">
          <a:xfrm>
            <a:off x="1240511" y="4688462"/>
            <a:ext cx="1008112" cy="630070"/>
          </a:xfrm>
          <a:prstGeom prst="rect">
            <a:avLst/>
          </a:prstGeom>
          <a:noFill/>
        </p:spPr>
      </p:pic>
      <p:pic>
        <p:nvPicPr>
          <p:cNvPr id="4104" name="пластина верх" descr="LEGO Wedo 2.0 Education 45300, купить онлайн. ЛЕГО Виду 2, цена – EduCube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 l="18.9%" t="22.05%" r="19.676%" b="24.401%"/>
          <a:stretch>
            <a:fillRect/>
          </a:stretch>
        </p:blipFill>
        <p:spPr bwMode="auto">
          <a:xfrm>
            <a:off x="6732240" y="1628800"/>
            <a:ext cx="792088" cy="517904"/>
          </a:xfrm>
          <a:prstGeom prst="rect">
            <a:avLst/>
          </a:prstGeom>
          <a:noFill/>
        </p:spPr>
      </p:pic>
      <p:pic>
        <p:nvPicPr>
          <p:cNvPr id="4106" name="кирп 22" descr="Итоговый тест по LEGO WeDo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7F7F7"/>
              </a:clrFrom>
              <a:clrTo>
                <a:srgbClr val="F7F7F7">
                  <a:alpha val="0%"/>
                </a:srgbClr>
              </a:clrTo>
            </a:clrChange>
          </a:blip>
          <a:srcRect l="25.13%" t="2.632%" r="25.225%" b="5.264%"/>
          <a:stretch>
            <a:fillRect/>
          </a:stretch>
        </p:blipFill>
        <p:spPr bwMode="auto">
          <a:xfrm>
            <a:off x="539552" y="5877272"/>
            <a:ext cx="576064" cy="576064"/>
          </a:xfrm>
          <a:prstGeom prst="rect">
            <a:avLst/>
          </a:prstGeom>
          <a:noFill/>
        </p:spPr>
      </p:pic>
      <p:pic>
        <p:nvPicPr>
          <p:cNvPr id="4108" name="кирп ж верх" descr="Итоговый тест по LEGO WeDo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 t="14.101%" b="16.934%"/>
          <a:stretch>
            <a:fillRect/>
          </a:stretch>
        </p:blipFill>
        <p:spPr bwMode="auto">
          <a:xfrm rot="2873642">
            <a:off x="1111355" y="1397495"/>
            <a:ext cx="1152128" cy="595929"/>
          </a:xfrm>
          <a:prstGeom prst="rect">
            <a:avLst/>
          </a:prstGeom>
          <a:noFill/>
        </p:spPr>
      </p:pic>
      <p:pic>
        <p:nvPicPr>
          <p:cNvPr id="4110" name="кирп для пер верх" descr="LEGO Wedo 2.0 Education 45300, купить онлайн. ЛЕГО Виду 2, цена – EduCube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24128" y="1484784"/>
            <a:ext cx="956206" cy="719403"/>
          </a:xfrm>
          <a:prstGeom prst="rect">
            <a:avLst/>
          </a:prstGeom>
          <a:noFill/>
        </p:spPr>
      </p:pic>
      <p:pic>
        <p:nvPicPr>
          <p:cNvPr id="4112" name="пли кр" descr="LEGO Wedo 2.0 Education 45300, купить онлайн. ЛЕГО Виду 2, цена – EduCube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 l="18.9%" t="22.05%" r="19.676%" b="21.251%"/>
          <a:stretch>
            <a:fillRect/>
          </a:stretch>
        </p:blipFill>
        <p:spPr bwMode="auto">
          <a:xfrm>
            <a:off x="3563888" y="6093296"/>
            <a:ext cx="755576" cy="523091"/>
          </a:xfrm>
          <a:prstGeom prst="rect">
            <a:avLst/>
          </a:prstGeom>
          <a:noFill/>
        </p:spPr>
      </p:pic>
      <p:pic>
        <p:nvPicPr>
          <p:cNvPr id="4114" name="цв ниж" descr="LEGO Wedo 2.0 Education 45300, купить онлайн. ЛЕГО Виду 2, цена – EduCube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0695" y="4454535"/>
            <a:ext cx="576064" cy="576064"/>
          </a:xfrm>
          <a:prstGeom prst="rect">
            <a:avLst/>
          </a:prstGeom>
          <a:noFill/>
        </p:spPr>
      </p:pic>
      <p:pic>
        <p:nvPicPr>
          <p:cNvPr id="4116" name="втул верх" descr="LEGO WeDo 2.0 Core Set 45300 Inventory | Brick Owl - LEGO Marketplace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91880" y="1556792"/>
            <a:ext cx="612576" cy="612577"/>
          </a:xfrm>
          <a:prstGeom prst="rect">
            <a:avLst/>
          </a:prstGeom>
          <a:noFill/>
        </p:spPr>
      </p:pic>
      <p:pic>
        <p:nvPicPr>
          <p:cNvPr id="4118" name="сер вт" descr="Inventory for 9580-1: WeDo Construction Set | Brickset: LEGO set guide and  database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 l="14.286%" t="14.286%" r="9.524%" b="14.286%"/>
          <a:stretch>
            <a:fillRect/>
          </a:stretch>
        </p:blipFill>
        <p:spPr bwMode="auto">
          <a:xfrm>
            <a:off x="8172400" y="4221088"/>
            <a:ext cx="614469" cy="576064"/>
          </a:xfrm>
          <a:prstGeom prst="rect">
            <a:avLst/>
          </a:prstGeom>
          <a:noFill/>
        </p:spPr>
      </p:pic>
      <p:pic>
        <p:nvPicPr>
          <p:cNvPr id="4120" name="черн" descr="Inventory for 45300-1: WeDo 2.0 Core Set | Brickset: LEGO set guide and  database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4048" y="5157192"/>
            <a:ext cx="576064" cy="576064"/>
          </a:xfrm>
          <a:prstGeom prst="rect">
            <a:avLst/>
          </a:prstGeom>
          <a:noFill/>
        </p:spPr>
      </p:pic>
      <p:pic>
        <p:nvPicPr>
          <p:cNvPr id="4124" name="зубч к" descr="Inventory for 45300-1: WeDo 2.0 Core Set | Brickset: LEGO set guide and  database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/>
          <a:stretch>
            <a:fillRect/>
          </a:stretch>
        </p:blipFill>
        <p:spPr bwMode="auto">
          <a:xfrm flipH="1" flipV="1">
            <a:off x="5868144" y="4077072"/>
            <a:ext cx="591224" cy="660779"/>
          </a:xfrm>
          <a:prstGeom prst="rect">
            <a:avLst/>
          </a:prstGeom>
          <a:noFill/>
          <a:scene3d>
            <a:camera prst="obliqueTopRight"/>
            <a:lightRig rig="threePt" dir="t"/>
          </a:scene3d>
        </p:spPr>
      </p:pic>
      <p:sp>
        <p:nvSpPr>
          <p:cNvPr id="4126" name="AutoShape 30" descr="Felga #18 x 14 – 55982 – HappyBric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28" name="AutoShape 32" descr="Felga #18 x 14 – 55982 – HappyBric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30" name="втул ж низ" descr="Lego Wedo 2.0 | programmation-robotique - Un site utilisant WordPress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 l="23.333%" t="22.634%" r="25.334%" b="27.57%"/>
          <a:stretch>
            <a:fillRect/>
          </a:stretch>
        </p:blipFill>
        <p:spPr bwMode="auto">
          <a:xfrm>
            <a:off x="4211960" y="4149080"/>
            <a:ext cx="648072" cy="648072"/>
          </a:xfrm>
          <a:prstGeom prst="rect">
            <a:avLst/>
          </a:prstGeom>
          <a:noFill/>
        </p:spPr>
      </p:pic>
      <p:pic>
        <p:nvPicPr>
          <p:cNvPr id="4134" name="углов" descr="LEGO Wedo 2.0 Education 45300, купить онлайн. ЛЕГО Виду 2, цена – EduCube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/>
          <a:stretch>
            <a:fillRect/>
          </a:stretch>
        </p:blipFill>
        <p:spPr bwMode="auto">
          <a:xfrm rot="5400000">
            <a:off x="7452320" y="6093296"/>
            <a:ext cx="764704" cy="764704"/>
          </a:xfrm>
          <a:prstGeom prst="rect">
            <a:avLst/>
          </a:prstGeom>
          <a:noFill/>
        </p:spPr>
      </p:pic>
      <p:pic>
        <p:nvPicPr>
          <p:cNvPr id="4136" name="кол зубч мал" descr="Inventory for 45300-1: WeDo 2.0 Core Set | Brickset: LEGO set guide and  database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 l="11.812%" t="11.812%" r="9.439%" b="13.376%"/>
          <a:stretch>
            <a:fillRect/>
          </a:stretch>
        </p:blipFill>
        <p:spPr bwMode="auto">
          <a:xfrm>
            <a:off x="1907704" y="5877272"/>
            <a:ext cx="576064" cy="547261"/>
          </a:xfrm>
          <a:prstGeom prst="rect">
            <a:avLst/>
          </a:prstGeom>
          <a:noFill/>
        </p:spPr>
      </p:pic>
      <p:pic>
        <p:nvPicPr>
          <p:cNvPr id="29" name="пластина нижн" descr="LEGO Wedo 2.0 Education 45300, купить онлайн. ЛЕГО Виду 2, цена – EduCube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 l="18.9%" t="22.05%" r="19.676%" b="24.401%"/>
          <a:stretch>
            <a:fillRect/>
          </a:stretch>
        </p:blipFill>
        <p:spPr bwMode="auto">
          <a:xfrm>
            <a:off x="8011442" y="5661248"/>
            <a:ext cx="881038" cy="576064"/>
          </a:xfrm>
          <a:prstGeom prst="rect">
            <a:avLst/>
          </a:prstGeom>
          <a:noFill/>
        </p:spPr>
      </p:pic>
      <p:pic>
        <p:nvPicPr>
          <p:cNvPr id="30" name="цв верх" descr="LEGO Wedo 2.0 Education 45300, купить онлайн. ЛЕГО Виду 2, цена – EduCube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83768" y="1628800"/>
            <a:ext cx="504056" cy="504056"/>
          </a:xfrm>
          <a:prstGeom prst="rect">
            <a:avLst/>
          </a:prstGeom>
          <a:noFill/>
        </p:spPr>
      </p:pic>
      <p:pic>
        <p:nvPicPr>
          <p:cNvPr id="31" name="вт жел верх" descr="Lego Wedo 2.0 | programmation-robotique - Un site utilisant WordPress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 l="23.333%" t="22.634%" r="25.334%" b="27.57%"/>
          <a:stretch>
            <a:fillRect/>
          </a:stretch>
        </p:blipFill>
        <p:spPr bwMode="auto">
          <a:xfrm>
            <a:off x="4644008" y="1556792"/>
            <a:ext cx="576064" cy="576064"/>
          </a:xfrm>
          <a:prstGeom prst="rect">
            <a:avLst/>
          </a:prstGeom>
          <a:noFill/>
        </p:spPr>
      </p:pic>
      <p:pic>
        <p:nvPicPr>
          <p:cNvPr id="33" name="кирп для перек ниж" descr="LEGO Wedo 2.0 Education 45300, купить онлайн. ЛЕГО Виду 2, цена – EduCube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76256" y="4941168"/>
            <a:ext cx="864096" cy="650104"/>
          </a:xfrm>
          <a:prstGeom prst="rect">
            <a:avLst/>
          </a:prstGeom>
          <a:noFill/>
        </p:spPr>
      </p:pic>
      <p:pic>
        <p:nvPicPr>
          <p:cNvPr id="34" name="втул ниж" descr="LEGO WeDo 2.0 Core Set 45300 Inventory | Brick Owl - LEGO Marketplace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52120" y="5949280"/>
            <a:ext cx="648072" cy="648073"/>
          </a:xfrm>
          <a:prstGeom prst="rect">
            <a:avLst/>
          </a:prstGeom>
          <a:noFill/>
        </p:spPr>
      </p:pic>
      <p:pic>
        <p:nvPicPr>
          <p:cNvPr id="35" name="кирп ж ниж" descr="Итоговый тест по LEGO WeDo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 t="14.101%" b="16.934%"/>
          <a:stretch>
            <a:fillRect/>
          </a:stretch>
        </p:blipFill>
        <p:spPr bwMode="auto">
          <a:xfrm rot="3148709">
            <a:off x="2439419" y="4681245"/>
            <a:ext cx="1113724" cy="576064"/>
          </a:xfrm>
          <a:prstGeom prst="rect">
            <a:avLst/>
          </a:prstGeom>
          <a:noFill/>
        </p:spPr>
      </p:pic>
      <p:sp>
        <p:nvSpPr>
          <p:cNvPr id="36" name="Управляющая кнопка: домой 35">
            <a:hlinkClick r:id="rId17" action="ppaction://hlinksldjump" highlightClick="1"/>
          </p:cNvPr>
          <p:cNvSpPr/>
          <p:nvPr/>
        </p:nvSpPr>
        <p:spPr>
          <a:xfrm>
            <a:off x="1187624" y="404664"/>
            <a:ext cx="576064" cy="576064"/>
          </a:xfrm>
          <a:prstGeom prst="actionButtonHom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%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8" name="Таблица 27"/>
          <p:cNvGraphicFramePr>
            <a:graphicFrameLocks noGrp="1"/>
          </p:cNvGraphicFramePr>
          <p:nvPr/>
        </p:nvGraphicFramePr>
        <p:xfrm>
          <a:off x="1259632" y="1052736"/>
          <a:ext cx="6480720" cy="3024336"/>
        </p:xfrm>
        <a:graphic>
          <a:graphicData uri="http://purl.oclc.org/ooxml/drawingml/table">
            <a:tbl>
              <a:tblPr firstRow="1" bandRow="1">
                <a:tableStyleId>{5940675A-B579-460E-94D1-54222C63F5DA}</a:tableStyleId>
              </a:tblPr>
              <a:tblGrid>
                <a:gridCol w="1080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22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979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512168">
                <a:tc>
                  <a:txBody>
                    <a:bodyPr/>
                    <a:lstStyle/>
                    <a:p>
                      <a:endParaRPr lang="ru-RU" dirty="0">
                        <a:ln w="76200">
                          <a:solidFill>
                            <a:schemeClr val="tx1"/>
                          </a:solidFill>
                        </a:ln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n w="76200">
                          <a:solidFill>
                            <a:schemeClr val="tx1"/>
                          </a:solidFill>
                        </a:ln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ln w="76200">
                          <a:solidFill>
                            <a:schemeClr val="tx1"/>
                          </a:solidFill>
                        </a:ln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n w="76200">
                          <a:solidFill>
                            <a:schemeClr val="tx1"/>
                          </a:solidFill>
                        </a:ln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n w="76200">
                          <a:solidFill>
                            <a:schemeClr val="tx1"/>
                          </a:solidFill>
                        </a:ln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n w="76200">
                          <a:solidFill>
                            <a:schemeClr val="tx1"/>
                          </a:solidFill>
                        </a:ln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12168">
                <a:tc>
                  <a:txBody>
                    <a:bodyPr/>
                    <a:lstStyle/>
                    <a:p>
                      <a:endParaRPr lang="ru-RU" dirty="0">
                        <a:ln w="76200">
                          <a:solidFill>
                            <a:schemeClr val="tx1"/>
                          </a:solidFill>
                        </a:ln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n w="76200">
                          <a:solidFill>
                            <a:schemeClr val="tx1"/>
                          </a:solidFill>
                        </a:ln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n w="76200">
                          <a:solidFill>
                            <a:schemeClr val="tx1"/>
                          </a:solidFill>
                        </a:ln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n w="76200">
                          <a:solidFill>
                            <a:schemeClr val="tx1"/>
                          </a:solidFill>
                        </a:ln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n w="76200">
                          <a:solidFill>
                            <a:schemeClr val="tx1"/>
                          </a:solidFill>
                        </a:ln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n w="76200">
                          <a:solidFill>
                            <a:schemeClr val="tx1"/>
                          </a:solidFill>
                        </a:ln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9" name="Управляющая кнопка: в начало 38">
            <a:hlinkClick r:id="" action="ppaction://hlinkshowjump?jump=previousslide" highlightClick="1"/>
          </p:cNvPr>
          <p:cNvSpPr/>
          <p:nvPr/>
        </p:nvSpPr>
        <p:spPr>
          <a:xfrm>
            <a:off x="7668344" y="332656"/>
            <a:ext cx="504056" cy="504056"/>
          </a:xfrm>
          <a:prstGeom prst="actionButtonBeginning">
            <a:avLst/>
          </a:prstGeom>
        </p:spPr>
        <p:style>
          <a:lnRef idx="2">
            <a:schemeClr val="accent1">
              <a:shade val="50%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Управляющая кнопка: в конец 40">
            <a:hlinkClick r:id="" action="ppaction://hlinkshowjump?jump=nextslide" highlightClick="1"/>
          </p:cNvPr>
          <p:cNvSpPr/>
          <p:nvPr/>
        </p:nvSpPr>
        <p:spPr>
          <a:xfrm>
            <a:off x="8244408" y="332656"/>
            <a:ext cx="504056" cy="504056"/>
          </a:xfrm>
          <a:prstGeom prst="actionButtonEnd">
            <a:avLst/>
          </a:prstGeom>
        </p:spPr>
        <p:style>
          <a:lnRef idx="2">
            <a:schemeClr val="accent1">
              <a:shade val="50%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6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1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100" fill="hold"/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animClr clrSpc="rgb" dir="cw">
                                      <p:cBhvr>
                                        <p:cTn id="20" dur="100" fill="hold"/>
                                        <p:tgtEl>
                                          <p:spTgt spid="41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21" dur="100" fill="hold"/>
                                        <p:tgtEl>
                                          <p:spTgt spid="41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100" fill="hold"/>
                                        <p:tgtEl>
                                          <p:spTgt spid="41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12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1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" dur="100" fill="hold"/>
                                        <p:tgtEl>
                                          <p:spTgt spid="41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animClr clrSpc="rgb" dir="cw">
                                      <p:cBhvr>
                                        <p:cTn id="33" dur="100" fill="hold"/>
                                        <p:tgtEl>
                                          <p:spTgt spid="41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34" dur="100" fill="hold"/>
                                        <p:tgtEl>
                                          <p:spTgt spid="41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100" fill="hold"/>
                                        <p:tgtEl>
                                          <p:spTgt spid="41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18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4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1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animClr clrSpc="rgb" dir="cw">
                                      <p:cBhvr>
                                        <p:cTn id="46" dur="1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47" dur="1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2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4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8" dur="100" fill="hold"/>
                                        <p:tgtEl>
                                          <p:spTgt spid="41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animClr clrSpc="rgb" dir="cw">
                                      <p:cBhvr>
                                        <p:cTn id="59" dur="100" fill="hold"/>
                                        <p:tgtEl>
                                          <p:spTgt spid="41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60" dur="100" fill="hold"/>
                                        <p:tgtEl>
                                          <p:spTgt spid="41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100" fill="hold"/>
                                        <p:tgtEl>
                                          <p:spTgt spid="41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6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24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4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1" dur="100" fill="hold"/>
                                        <p:tgtEl>
                                          <p:spTgt spid="41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animClr clrSpc="rgb" dir="cw">
                                      <p:cBhvr>
                                        <p:cTn id="72" dur="100" fill="hold"/>
                                        <p:tgtEl>
                                          <p:spTgt spid="41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73" dur="100" fill="hold"/>
                                        <p:tgtEl>
                                          <p:spTgt spid="41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100" fill="hold"/>
                                        <p:tgtEl>
                                          <p:spTgt spid="41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7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1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36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41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4" dur="100" fill="hold"/>
                                        <p:tgtEl>
                                          <p:spTgt spid="41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animClr clrSpc="rgb" dir="cw">
                                      <p:cBhvr>
                                        <p:cTn id="85" dur="100" fill="hold"/>
                                        <p:tgtEl>
                                          <p:spTgt spid="41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86" dur="100" fill="hold"/>
                                        <p:tgtEl>
                                          <p:spTgt spid="41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7" dur="100" fill="hold"/>
                                        <p:tgtEl>
                                          <p:spTgt spid="41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8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1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20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4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7" dur="1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animClr clrSpc="rgb" dir="cw">
                                      <p:cBhvr>
                                        <p:cTn id="98" dur="1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99" dur="1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0" dur="1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0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41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0" dur="100" fill="hold"/>
                                        <p:tgtEl>
                                          <p:spTgt spid="41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animClr clrSpc="rgb" dir="cw">
                                      <p:cBhvr>
                                        <p:cTn id="111" dur="100" fill="hold"/>
                                        <p:tgtEl>
                                          <p:spTgt spid="41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12" dur="100" fill="hold"/>
                                        <p:tgtEl>
                                          <p:spTgt spid="41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3" dur="100" fill="hold"/>
                                        <p:tgtEl>
                                          <p:spTgt spid="41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1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34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0" presetClass="path" presetSubtype="0" accel="50%" decel="50%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4.04624E-6 L -0.11719 -0.20508 " pathEditMode="relative" rAng="0" ptsTypes="AA">
                                      <p:cBhvr>
                                        <p:cTn id="123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.9%" y="-10.3%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24" restart="whenNotActive" fill="hold" evtFilter="cancelBubble" nodeType="interactiveSeq">
                <p:stCondLst>
                  <p:cond evt="onClick" delay="0">
                    <p:tgtEl>
                      <p:spTgt spid="41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5" fill="hold">
                      <p:stCondLst>
                        <p:cond delay="0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0" presetClass="path" presetSubtype="0" accel="50%" decel="50%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6.93642E-7 L 0.06701 -0.18358 " pathEditMode="relative" rAng="0" ptsTypes="AA">
                                      <p:cBhvr>
                                        <p:cTn id="128" dur="2000" fill="hold"/>
                                        <p:tgtEl>
                                          <p:spTgt spid="4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.4%" y="-9.2%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30"/>
                  </p:tgtEl>
                </p:cond>
              </p:nextCondLst>
            </p:seq>
            <p:seq concurrent="1" nextAc="seek">
              <p:cTn id="129" restart="whenNotActive" fill="hold" evtFilter="cancelBubble" nodeType="interactiveSeq">
                <p:stCondLst>
                  <p:cond evt="onClick" delay="0">
                    <p:tgtEl>
                      <p:spTgt spid="41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" fill="hold">
                      <p:stCondLst>
                        <p:cond delay="0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0" presetClass="path" presetSubtype="0" accel="50%" decel="50%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60116E-6 L 0.22049 -0.18867 " pathEditMode="relative" rAng="0" ptsTypes="AA">
                                      <p:cBhvr>
                                        <p:cTn id="133" dur="2000" fill="hold"/>
                                        <p:tgtEl>
                                          <p:spTgt spid="4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%" y="-9.4%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14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0" presetClass="path" presetSubtype="0" accel="50%" decel="50%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2.77457E-6 L -0.2243 -0.43538 " pathEditMode="relative" rAng="0" ptsTypes="AA">
                                      <p:cBhvr>
                                        <p:cTn id="13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.2%" y="-21.8%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3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0" fill="hold">
                      <p:stCondLst>
                        <p:cond delay="0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0" presetClass="path" presetSubtype="0" accel="50%" decel="50%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3.58382E-6 L -0.12587 -0.27792 " pathEditMode="relative" rAng="0" ptsTypes="AA">
                                      <p:cBhvr>
                                        <p:cTn id="143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.3%" y="-13.9%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4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5" fill="hold">
                      <p:stCondLst>
                        <p:cond delay="0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0" presetClass="path" presetSubtype="0" accel="50%" decel="50%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1.6185E-6 L -0.14862 -0.37734 " pathEditMode="relative" rAng="0" ptsTypes="AA">
                                      <p:cBhvr>
                                        <p:cTn id="14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.4%" y="-18.9%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легозавр" descr="Игрушка динозавр мир Юрского периода, кирпичи, индоминус Рекс, тираннозавр,  строительные блоки, фигурки-Динозавры - купить по выгодной цене | AliExpress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 t="18.208%" b="6.531%"/>
          <a:stretch>
            <a:fillRect/>
          </a:stretch>
        </p:blipFill>
        <p:spPr bwMode="auto">
          <a:xfrm>
            <a:off x="457590" y="1772816"/>
            <a:ext cx="658025" cy="584148"/>
          </a:xfrm>
          <a:prstGeom prst="rect">
            <a:avLst/>
          </a:prstGeom>
          <a:noFill/>
          <a:effectLst>
            <a:outerShdw blurRad="50800" dist="38100" dir="13500000" algn="br" rotWithShape="0">
              <a:prstClr val="black">
                <a:alpha val="40%"/>
              </a:prstClr>
            </a:outerShd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</p:pic>
      <p:sp>
        <p:nvSpPr>
          <p:cNvPr id="4" name="Прямоугольник 3"/>
          <p:cNvSpPr/>
          <p:nvPr/>
        </p:nvSpPr>
        <p:spPr>
          <a:xfrm>
            <a:off x="1259632" y="620688"/>
            <a:ext cx="676875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b="1" dirty="0" smtClean="0">
                <a:ln w="10541" cmpd="sng">
                  <a:solidFill>
                    <a:schemeClr val="accent1">
                      <a:shade val="88%"/>
                      <a:satMod val="110%"/>
                    </a:schemeClr>
                  </a:solidFill>
                  <a:prstDash val="solid"/>
                </a:ln>
              </a:rPr>
              <a:t>Найди правильный путь по </a:t>
            </a:r>
            <a:r>
              <a:rPr lang="ru-RU" b="1" dirty="0" err="1" smtClean="0">
                <a:ln w="10541" cmpd="sng">
                  <a:solidFill>
                    <a:schemeClr val="accent1">
                      <a:shade val="88%"/>
                      <a:satMod val="110%"/>
                    </a:schemeClr>
                  </a:solidFill>
                  <a:prstDash val="solid"/>
                </a:ln>
              </a:rPr>
              <a:t>лего-кирпичикам</a:t>
            </a:r>
            <a:r>
              <a:rPr lang="ru-RU" b="1" dirty="0" smtClean="0">
                <a:ln w="10541" cmpd="sng">
                  <a:solidFill>
                    <a:schemeClr val="accent1">
                      <a:shade val="88%"/>
                      <a:satMod val="110%"/>
                    </a:schemeClr>
                  </a:solidFill>
                  <a:prstDash val="solid"/>
                </a:ln>
              </a:rPr>
              <a:t> и кликни</a:t>
            </a:r>
          </a:p>
          <a:p>
            <a:pPr algn="ctr"/>
            <a:r>
              <a:rPr lang="ru-RU" b="1" dirty="0" smtClean="0">
                <a:ln w="10541" cmpd="sng">
                  <a:solidFill>
                    <a:schemeClr val="accent1">
                      <a:shade val="88%"/>
                      <a:satMod val="110%"/>
                    </a:schemeClr>
                  </a:solidFill>
                  <a:prstDash val="solid"/>
                </a:ln>
              </a:rPr>
              <a:t> на подходящую  схему</a:t>
            </a:r>
            <a:endParaRPr lang="ru-RU" sz="4000" b="1" dirty="0">
              <a:ln w="10541" cmpd="sng">
                <a:solidFill>
                  <a:schemeClr val="accent1">
                    <a:shade val="88%"/>
                    <a:satMod val="110%"/>
                  </a:schemeClr>
                </a:solidFill>
                <a:prstDash val="solid"/>
              </a:ln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51520" y="1268760"/>
          <a:ext cx="5040560" cy="4936547"/>
        </p:xfrm>
        <a:graphic>
          <a:graphicData uri="http://purl.oclc.org/ooxml/drawingml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%"/>
                    </a:prstClr>
                  </a:outerShdw>
                </a:effectLst>
                <a:tableStyleId>{5940675A-B579-460E-94D1-54222C63F5DA}</a:tableStyleId>
              </a:tblPr>
              <a:tblGrid>
                <a:gridCol w="1008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68151">
                <a:tc>
                  <a:txBody>
                    <a:bodyPr/>
                    <a:lstStyle/>
                    <a:p>
                      <a:r>
                        <a:rPr lang="ru-RU" b="1" dirty="0" smtClean="0">
                          <a:effectLst>
                            <a:glow rad="228600">
                              <a:schemeClr val="accent5">
                                <a:satMod val="175%"/>
                                <a:alpha val="40%"/>
                              </a:schemeClr>
                            </a:glow>
                          </a:effectLst>
                        </a:rPr>
                        <a:t>Старт</a:t>
                      </a:r>
                      <a:endParaRPr lang="ru-RU" b="1" dirty="0">
                        <a:effectLst>
                          <a:glow rad="228600">
                            <a:schemeClr val="accent5">
                              <a:satMod val="175%"/>
                              <a:alpha val="40%"/>
                            </a:schemeClr>
                          </a:glow>
                        </a:effectLst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cell3D prstMaterial="dkEdge">
                      <a:bevel prst="relaxedInse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24136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24136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2012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effectLst>
                            <a:glow rad="228600">
                              <a:schemeClr val="accent1">
                                <a:satMod val="175%"/>
                                <a:alpha val="40%"/>
                              </a:schemeClr>
                            </a:glow>
                          </a:effectLst>
                        </a:rPr>
                        <a:t>Финиш</a:t>
                      </a:r>
                      <a:endParaRPr lang="ru-RU" b="1" dirty="0">
                        <a:effectLst>
                          <a:glow rad="228600">
                            <a:schemeClr val="accent1">
                              <a:satMod val="175%"/>
                              <a:alpha val="40%"/>
                            </a:schemeClr>
                          </a:glow>
                        </a:effectLst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074" name="Picture 2" descr="Клетка металла с взглядом со стороны 3D замка представляет иллюстрацию  Иллюстрация штока - иллюстрации насчитывающей ð·ð»oð, ðºð»ðµñ‚ðºð°:  11936894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11960" y="5373216"/>
            <a:ext cx="1080120" cy="936104"/>
          </a:xfrm>
          <a:prstGeom prst="rect">
            <a:avLst/>
          </a:prstGeom>
          <a:noFill/>
        </p:spPr>
      </p:pic>
      <p:pic>
        <p:nvPicPr>
          <p:cNvPr id="3076" name="Picture 4" descr="Бесплатные фото на Pixabay - Кирпич, Строительный Блок, Пластик | Картинки,  Кирпич, Лего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3068960"/>
            <a:ext cx="792088" cy="559121"/>
          </a:xfrm>
          <a:prstGeom prst="rect">
            <a:avLst/>
          </a:prstGeom>
          <a:noFill/>
        </p:spPr>
      </p:pic>
      <p:pic>
        <p:nvPicPr>
          <p:cNvPr id="3078" name="Picture 6" descr="Lego кирпич - купить недорого | AliExpress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 l="21.673%" t="28.897%" r="20.533%" b="20.533%"/>
          <a:stretch>
            <a:fillRect/>
          </a:stretch>
        </p:blipFill>
        <p:spPr bwMode="auto">
          <a:xfrm>
            <a:off x="1331640" y="2996952"/>
            <a:ext cx="884670" cy="774086"/>
          </a:xfrm>
          <a:prstGeom prst="rect">
            <a:avLst/>
          </a:prstGeom>
          <a:noFill/>
        </p:spPr>
      </p:pic>
      <p:pic>
        <p:nvPicPr>
          <p:cNvPr id="10" name="пластина верх" descr="LEGO Wedo 2.0 Education 45300, купить онлайн. ЛЕГО Виду 2, цена – EduCube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 l="18.9%" t="22.05%" r="19.676%" b="24.401%"/>
          <a:stretch>
            <a:fillRect/>
          </a:stretch>
        </p:blipFill>
        <p:spPr bwMode="auto">
          <a:xfrm rot="11109606" flipV="1">
            <a:off x="2370258" y="1668975"/>
            <a:ext cx="925817" cy="720080"/>
          </a:xfrm>
          <a:prstGeom prst="rect">
            <a:avLst/>
          </a:prstGeom>
          <a:noFill/>
        </p:spPr>
      </p:pic>
      <p:pic>
        <p:nvPicPr>
          <p:cNvPr id="3080" name="Picture 8" descr="Lego кирпич - купить недорого | AliExpress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 l="30.24%" t="23.76%" r="30.881%" b="22.241%"/>
          <a:stretch>
            <a:fillRect/>
          </a:stretch>
        </p:blipFill>
        <p:spPr bwMode="auto">
          <a:xfrm>
            <a:off x="2555776" y="2852936"/>
            <a:ext cx="622149" cy="864096"/>
          </a:xfrm>
          <a:prstGeom prst="rect">
            <a:avLst/>
          </a:prstGeom>
          <a:noFill/>
        </p:spPr>
      </p:pic>
      <p:pic>
        <p:nvPicPr>
          <p:cNvPr id="12" name="вт жел верх" descr="Lego Wedo 2.0 | programmation-robotique - Un site utilisant WordPress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 l="23.333%" t="22.634%" r="25.334%" b="27.57%"/>
          <a:stretch>
            <a:fillRect/>
          </a:stretch>
        </p:blipFill>
        <p:spPr bwMode="auto">
          <a:xfrm>
            <a:off x="3347864" y="1700808"/>
            <a:ext cx="720080" cy="720080"/>
          </a:xfrm>
          <a:prstGeom prst="rect">
            <a:avLst/>
          </a:prstGeom>
          <a:noFill/>
        </p:spPr>
      </p:pic>
      <p:pic>
        <p:nvPicPr>
          <p:cNvPr id="3082" name="Picture 10" descr="Колесо ремня (шкив), совместимое с деталями lego 4185 - купить по выгодной  цене | AliExpress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 l="24.57%" t="32.13%" r="24.401%" b="27.236%"/>
          <a:stretch>
            <a:fillRect/>
          </a:stretch>
        </p:blipFill>
        <p:spPr bwMode="auto">
          <a:xfrm>
            <a:off x="3347864" y="2924944"/>
            <a:ext cx="904286" cy="720080"/>
          </a:xfrm>
          <a:prstGeom prst="rect">
            <a:avLst/>
          </a:prstGeom>
          <a:noFill/>
        </p:spPr>
      </p:pic>
      <p:pic>
        <p:nvPicPr>
          <p:cNvPr id="3086" name="Picture 14" descr="lego wedo 2.0 pieces Today's Deals- OFF-57% &gt;Free Delivery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EFF"/>
              </a:clrFrom>
              <a:clrTo>
                <a:srgbClr val="FFFEFF">
                  <a:alpha val="0%"/>
                </a:srgbClr>
              </a:clrTo>
            </a:clrChange>
          </a:blip>
          <a:srcRect l="32.44%" t="63.505%" r="52.44%" b="23.265%"/>
          <a:stretch>
            <a:fillRect/>
          </a:stretch>
        </p:blipFill>
        <p:spPr bwMode="auto">
          <a:xfrm>
            <a:off x="2339752" y="4005064"/>
            <a:ext cx="936104" cy="819091"/>
          </a:xfrm>
          <a:prstGeom prst="rect">
            <a:avLst/>
          </a:prstGeom>
          <a:noFill/>
        </p:spPr>
      </p:pic>
      <p:pic>
        <p:nvPicPr>
          <p:cNvPr id="3090" name="Picture 18" descr="LEGO Transparent Light Blue Brick 2 x 2 Round (6116 / 39223) | Brick Owl -  LEGO Marketplace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11760" y="5085184"/>
            <a:ext cx="720080" cy="720080"/>
          </a:xfrm>
          <a:prstGeom prst="rect">
            <a:avLst/>
          </a:prstGeom>
          <a:noFill/>
        </p:spPr>
      </p:pic>
      <p:pic>
        <p:nvPicPr>
          <p:cNvPr id="3092" name="Picture 20" descr="10 шт., Детский конструктор «кирпич» - купить по выгодной цене | AliExpress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EFE"/>
              </a:clrFrom>
              <a:clrTo>
                <a:srgbClr val="FEFEFE">
                  <a:alpha val="0%"/>
                </a:srgbClr>
              </a:clrTo>
            </a:clrChange>
          </a:blip>
          <a:srcRect l="27.586%" t="34.483%" r="27.586%" b="27.586%"/>
          <a:stretch>
            <a:fillRect/>
          </a:stretch>
        </p:blipFill>
        <p:spPr bwMode="auto">
          <a:xfrm>
            <a:off x="395536" y="5229200"/>
            <a:ext cx="720080" cy="609298"/>
          </a:xfrm>
          <a:prstGeom prst="rect">
            <a:avLst/>
          </a:prstGeom>
          <a:noFill/>
        </p:spPr>
      </p:pic>
      <p:pic>
        <p:nvPicPr>
          <p:cNvPr id="3094" name="Picture 22" descr="LEGO Wedo 2.0 Education 45300, купить онлайн. ЛЕГО Виду 2, цена – EduCube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/>
          <a:stretch>
            <a:fillRect/>
          </a:stretch>
        </p:blipFill>
        <p:spPr bwMode="auto">
          <a:xfrm rot="20989191">
            <a:off x="3257071" y="5241209"/>
            <a:ext cx="1012402" cy="692437"/>
          </a:xfrm>
          <a:prstGeom prst="rect">
            <a:avLst/>
          </a:prstGeom>
          <a:noFill/>
        </p:spPr>
      </p:pic>
      <p:pic>
        <p:nvPicPr>
          <p:cNvPr id="3096" name="Picture 24" descr="LEGO Wedo 2.0 Education 45300, купить онлайн. ЛЕГО Виду 2, цена – EduCube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5976" y="1700808"/>
            <a:ext cx="792088" cy="792088"/>
          </a:xfrm>
          <a:prstGeom prst="rect">
            <a:avLst/>
          </a:prstGeom>
          <a:noFill/>
        </p:spPr>
      </p:pic>
      <p:pic>
        <p:nvPicPr>
          <p:cNvPr id="3098" name="Picture 26" descr="LEGO Gumka x37 71321 4100396 do WeDo 45300 7144205992 - Allegro.pl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3968" y="2852936"/>
            <a:ext cx="1152128" cy="851994"/>
          </a:xfrm>
          <a:prstGeom prst="rect">
            <a:avLst/>
          </a:prstGeom>
          <a:noFill/>
        </p:spPr>
      </p:pic>
      <p:pic>
        <p:nvPicPr>
          <p:cNvPr id="3100" name="Picture 28" descr="Втулка для вала крестовинного типа 4211622 купить онлайн – EduCube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11960" y="3933056"/>
            <a:ext cx="1152128" cy="1152128"/>
          </a:xfrm>
          <a:prstGeom prst="rect">
            <a:avLst/>
          </a:prstGeom>
          <a:noFill/>
        </p:spPr>
      </p:pic>
      <p:pic>
        <p:nvPicPr>
          <p:cNvPr id="3102" name="Picture 30" descr="Inventory for 45300-1: WeDo 2.0 Core Set | Brickset: LEGO set guide and  database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528" y="4005064"/>
            <a:ext cx="864096" cy="864096"/>
          </a:xfrm>
          <a:prstGeom prst="rect">
            <a:avLst/>
          </a:prstGeom>
          <a:noFill/>
        </p:spPr>
      </p:pic>
      <p:pic>
        <p:nvPicPr>
          <p:cNvPr id="3104" name="Picture 32" descr="LEGO Wedo 2.0 Education 45300, купить онлайн. ЛЕГО Виду 2, цена – EduCube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/>
          <a:stretch>
            <a:fillRect/>
          </a:stretch>
        </p:blipFill>
        <p:spPr bwMode="auto">
          <a:xfrm rot="20136750">
            <a:off x="3294993" y="4024201"/>
            <a:ext cx="1008112" cy="1008112"/>
          </a:xfrm>
          <a:prstGeom prst="rect">
            <a:avLst/>
          </a:prstGeom>
          <a:noFill/>
        </p:spPr>
      </p:pic>
      <p:pic>
        <p:nvPicPr>
          <p:cNvPr id="3106" name="Picture 34" descr="Inventory for 45300-1: WeDo 2.0 Core Set | Brickset: LEGO set guide and  database"/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03648" y="5085184"/>
            <a:ext cx="792088" cy="792088"/>
          </a:xfrm>
          <a:prstGeom prst="rect">
            <a:avLst/>
          </a:prstGeom>
          <a:noFill/>
        </p:spPr>
      </p:pic>
      <p:pic>
        <p:nvPicPr>
          <p:cNvPr id="3108" name="Picture 36" descr="Rebrickable inventory for 45300-1: WeDo 2.0 Core Set | Brickset: LEGO set  guide and database"/>
          <p:cNvPicPr>
            <a:picLocks noChangeAspect="1" noChangeArrowheads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31640" y="4077072"/>
            <a:ext cx="864096" cy="864096"/>
          </a:xfrm>
          <a:prstGeom prst="rect">
            <a:avLst/>
          </a:prstGeom>
          <a:noFill/>
        </p:spPr>
      </p:pic>
      <p:pic>
        <p:nvPicPr>
          <p:cNvPr id="3110" name="Picture 38" descr="Wedo 2.0 - TECLINC"/>
          <p:cNvPicPr>
            <a:picLocks noChangeAspect="1" noChangeArrowheads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15616" y="1412776"/>
            <a:ext cx="1344149" cy="1008112"/>
          </a:xfrm>
          <a:prstGeom prst="rect">
            <a:avLst/>
          </a:prstGeom>
          <a:noFill/>
        </p:spPr>
      </p:pic>
      <p:pic>
        <p:nvPicPr>
          <p:cNvPr id="64" name="Рисунок 63" descr="images (7).jpg"/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FEFEFE"/>
              </a:clrFrom>
              <a:clrTo>
                <a:srgbClr val="FEFEFE">
                  <a:alpha val="0%"/>
                </a:srgbClr>
              </a:clrTo>
            </a:clrChange>
          </a:blip>
          <a:stretch>
            <a:fillRect/>
          </a:stretch>
        </p:blipFill>
        <p:spPr>
          <a:xfrm>
            <a:off x="6660232" y="5589240"/>
            <a:ext cx="1226743" cy="1112387"/>
          </a:xfrm>
          <a:prstGeom prst="rect">
            <a:avLst/>
          </a:prstGeom>
        </p:spPr>
      </p:pic>
      <p:sp>
        <p:nvSpPr>
          <p:cNvPr id="65" name="Управляющая кнопка: домой 64">
            <a:hlinkClick r:id="rId23" action="ppaction://hlinksldjump" highlightClick="1"/>
          </p:cNvPr>
          <p:cNvSpPr/>
          <p:nvPr/>
        </p:nvSpPr>
        <p:spPr>
          <a:xfrm>
            <a:off x="1115616" y="404664"/>
            <a:ext cx="648072" cy="576064"/>
          </a:xfrm>
          <a:prstGeom prst="actionButtonHom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%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Заголовок 1"/>
          <p:cNvSpPr txBox="1">
            <a:spLocks/>
          </p:cNvSpPr>
          <p:nvPr/>
        </p:nvSpPr>
        <p:spPr>
          <a:xfrm>
            <a:off x="2051720" y="188640"/>
            <a:ext cx="5328592" cy="404664"/>
          </a:xfrm>
          <a:prstGeom prst="roundRect">
            <a:avLst/>
          </a:prstGeom>
          <a:solidFill>
            <a:srgbClr val="FFFF00"/>
          </a:solidFill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91440" tIns="45720" rIns="91440" bIns="45720" rtlCol="0" anchor="ctr"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%"/>
                </a:schemeClr>
              </a:contourClr>
            </a:sp3d>
          </a:bodyPr>
          <a:lstStyle/>
          <a:p>
            <a:pPr algn="ctr"/>
            <a:r>
              <a:rPr lang="ru-RU" sz="2400" b="1" cap="all" dirty="0" smtClean="0">
                <a:ln w="0"/>
                <a:gradFill flip="none">
                  <a:gsLst>
                    <a:gs pos="0%">
                      <a:schemeClr val="accent1">
                        <a:tint val="75%"/>
                        <a:shade val="75%"/>
                        <a:satMod val="170%"/>
                      </a:schemeClr>
                    </a:gs>
                    <a:gs pos="49%">
                      <a:schemeClr val="accent1">
                        <a:tint val="88%"/>
                        <a:shade val="65%"/>
                        <a:satMod val="172%"/>
                      </a:schemeClr>
                    </a:gs>
                    <a:gs pos="50%">
                      <a:schemeClr val="accent1">
                        <a:shade val="65%"/>
                        <a:satMod val="130%"/>
                      </a:schemeClr>
                    </a:gs>
                    <a:gs pos="92%">
                      <a:schemeClr val="accent1">
                        <a:shade val="50%"/>
                        <a:satMod val="120%"/>
                      </a:schemeClr>
                    </a:gs>
                    <a:gs pos="100%">
                      <a:schemeClr val="accent1">
                        <a:shade val="48%"/>
                        <a:satMod val="120%"/>
                      </a:schemeClr>
                    </a:gs>
                  </a:gsLst>
                  <a:lin ang="5400000"/>
                </a:gradFill>
                <a:effectLst>
                  <a:reflection blurRad="12700" stA="50%" endPos="50%" dist="5000" dir="5400000" sy="-100%" rotWithShape="0"/>
                </a:effectLst>
              </a:rPr>
              <a:t>4.Замани </a:t>
            </a:r>
            <a:r>
              <a:rPr lang="ru-RU" sz="2400" b="1" cap="all" dirty="0" err="1" smtClean="0">
                <a:ln w="0"/>
                <a:gradFill flip="none">
                  <a:gsLst>
                    <a:gs pos="0%">
                      <a:schemeClr val="accent1">
                        <a:tint val="75%"/>
                        <a:shade val="75%"/>
                        <a:satMod val="170%"/>
                      </a:schemeClr>
                    </a:gs>
                    <a:gs pos="49%">
                      <a:schemeClr val="accent1">
                        <a:tint val="88%"/>
                        <a:shade val="65%"/>
                        <a:satMod val="172%"/>
                      </a:schemeClr>
                    </a:gs>
                    <a:gs pos="50%">
                      <a:schemeClr val="accent1">
                        <a:shade val="65%"/>
                        <a:satMod val="130%"/>
                      </a:schemeClr>
                    </a:gs>
                    <a:gs pos="92%">
                      <a:schemeClr val="accent1">
                        <a:shade val="50%"/>
                        <a:satMod val="120%"/>
                      </a:schemeClr>
                    </a:gs>
                    <a:gs pos="100%">
                      <a:schemeClr val="accent1">
                        <a:shade val="48%"/>
                        <a:satMod val="120%"/>
                      </a:schemeClr>
                    </a:gs>
                  </a:gsLst>
                  <a:lin ang="5400000"/>
                </a:gradFill>
                <a:effectLst>
                  <a:reflection blurRad="12700" stA="50%" endPos="50%" dist="5000" dir="5400000" sy="-100%" rotWithShape="0"/>
                </a:effectLst>
              </a:rPr>
              <a:t>Легозавра</a:t>
            </a:r>
            <a:r>
              <a:rPr lang="ru-RU" sz="2400" b="1" cap="all" dirty="0" smtClean="0">
                <a:ln w="0"/>
                <a:gradFill flip="none">
                  <a:gsLst>
                    <a:gs pos="0%">
                      <a:schemeClr val="accent1">
                        <a:tint val="75%"/>
                        <a:shade val="75%"/>
                        <a:satMod val="170%"/>
                      </a:schemeClr>
                    </a:gs>
                    <a:gs pos="49%">
                      <a:schemeClr val="accent1">
                        <a:tint val="88%"/>
                        <a:shade val="65%"/>
                        <a:satMod val="172%"/>
                      </a:schemeClr>
                    </a:gs>
                    <a:gs pos="50%">
                      <a:schemeClr val="accent1">
                        <a:shade val="65%"/>
                        <a:satMod val="130%"/>
                      </a:schemeClr>
                    </a:gs>
                    <a:gs pos="92%">
                      <a:schemeClr val="accent1">
                        <a:shade val="50%"/>
                        <a:satMod val="120%"/>
                      </a:schemeClr>
                    </a:gs>
                    <a:gs pos="100%">
                      <a:schemeClr val="accent1">
                        <a:shade val="48%"/>
                        <a:satMod val="120%"/>
                      </a:schemeClr>
                    </a:gs>
                  </a:gsLst>
                  <a:lin ang="5400000"/>
                </a:gradFill>
                <a:effectLst>
                  <a:reflection blurRad="12700" stA="50%" endPos="50%" dist="5000" dir="5400000" sy="-100%" rotWithShape="0"/>
                </a:effectLst>
              </a:rPr>
              <a:t> в клетку</a:t>
            </a:r>
          </a:p>
        </p:txBody>
      </p:sp>
      <p:pic>
        <p:nvPicPr>
          <p:cNvPr id="63" name="Picture 2"/>
          <p:cNvPicPr>
            <a:picLocks noChangeAspect="1" noChangeArrowheads="1"/>
          </p:cNvPicPr>
          <p:nvPr/>
        </p:nvPicPr>
        <p:blipFill>
          <a:blip r:embed="rId24" cstate="print"/>
          <a:srcRect l="59.062%" t="19.933%" r="7.273%" b="68.993%"/>
          <a:stretch>
            <a:fillRect/>
          </a:stretch>
        </p:blipFill>
        <p:spPr bwMode="auto">
          <a:xfrm>
            <a:off x="5436096" y="1268760"/>
            <a:ext cx="3384376" cy="890625"/>
          </a:xfrm>
          <a:prstGeom prst="rect">
            <a:avLst/>
          </a:prstGeom>
          <a:noFill/>
          <a:ln w="9525">
            <a:noFill/>
            <a:miter lim="800%"/>
            <a:headEnd/>
            <a:tailEnd/>
          </a:ln>
        </p:spPr>
      </p:pic>
      <p:pic>
        <p:nvPicPr>
          <p:cNvPr id="67" name="Picture 3"/>
          <p:cNvPicPr>
            <a:picLocks noChangeAspect="1" noChangeArrowheads="1"/>
          </p:cNvPicPr>
          <p:nvPr/>
        </p:nvPicPr>
        <p:blipFill>
          <a:blip r:embed="rId24" cstate="print"/>
          <a:srcRect l="59.952%" t="40.605%" r="6.092%" b="49.797%"/>
          <a:stretch>
            <a:fillRect/>
          </a:stretch>
        </p:blipFill>
        <p:spPr bwMode="auto">
          <a:xfrm>
            <a:off x="5436096" y="2348880"/>
            <a:ext cx="3419872" cy="773283"/>
          </a:xfrm>
          <a:prstGeom prst="rect">
            <a:avLst/>
          </a:prstGeom>
          <a:noFill/>
          <a:ln w="9525">
            <a:noFill/>
            <a:miter lim="800%"/>
            <a:headEnd/>
            <a:tailEnd/>
          </a:ln>
        </p:spPr>
      </p:pic>
      <p:pic>
        <p:nvPicPr>
          <p:cNvPr id="68" name="Picture 4"/>
          <p:cNvPicPr>
            <a:picLocks noChangeAspect="1" noChangeArrowheads="1"/>
          </p:cNvPicPr>
          <p:nvPr/>
        </p:nvPicPr>
        <p:blipFill>
          <a:blip r:embed="rId24" cstate="print"/>
          <a:srcRect l="59.652%" t="59.8%" r="5.967%" b="29.864%"/>
          <a:stretch>
            <a:fillRect/>
          </a:stretch>
        </p:blipFill>
        <p:spPr bwMode="auto">
          <a:xfrm>
            <a:off x="5436096" y="3356992"/>
            <a:ext cx="3456384" cy="831250"/>
          </a:xfrm>
          <a:prstGeom prst="rect">
            <a:avLst/>
          </a:prstGeom>
          <a:noFill/>
          <a:ln w="9525">
            <a:noFill/>
            <a:miter lim="800%"/>
            <a:headEnd/>
            <a:tailEnd/>
          </a:ln>
        </p:spPr>
      </p:pic>
      <p:pic>
        <p:nvPicPr>
          <p:cNvPr id="69" name="Picture 5"/>
          <p:cNvPicPr>
            <a:picLocks noChangeAspect="1" noChangeArrowheads="1"/>
          </p:cNvPicPr>
          <p:nvPr/>
        </p:nvPicPr>
        <p:blipFill>
          <a:blip r:embed="rId24" cstate="print"/>
          <a:srcRect l="60.834%" t="78.995%" r="5.501%" b="10.027%"/>
          <a:stretch>
            <a:fillRect/>
          </a:stretch>
        </p:blipFill>
        <p:spPr bwMode="auto">
          <a:xfrm>
            <a:off x="5508104" y="4365104"/>
            <a:ext cx="3312368" cy="864096"/>
          </a:xfrm>
          <a:prstGeom prst="rect">
            <a:avLst/>
          </a:prstGeom>
          <a:noFill/>
          <a:ln w="9525">
            <a:noFill/>
            <a:miter lim="800%"/>
            <a:headEnd/>
            <a:tailEnd/>
          </a:ln>
        </p:spPr>
      </p:pic>
      <p:sp>
        <p:nvSpPr>
          <p:cNvPr id="34" name="Управляющая кнопка: в начало 33">
            <a:hlinkClick r:id="" action="ppaction://hlinkshowjump?jump=previousslide" highlightClick="1"/>
          </p:cNvPr>
          <p:cNvSpPr/>
          <p:nvPr/>
        </p:nvSpPr>
        <p:spPr>
          <a:xfrm>
            <a:off x="7596336" y="332656"/>
            <a:ext cx="576064" cy="576064"/>
          </a:xfrm>
          <a:prstGeom prst="actionButtonBeginning">
            <a:avLst/>
          </a:prstGeom>
        </p:spPr>
        <p:style>
          <a:lnRef idx="2">
            <a:schemeClr val="accent1">
              <a:shade val="50%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Управляющая кнопка: в конец 35">
            <a:hlinkClick r:id="" action="ppaction://hlinkshowjump?jump=nextslide" highlightClick="1"/>
          </p:cNvPr>
          <p:cNvSpPr/>
          <p:nvPr/>
        </p:nvSpPr>
        <p:spPr>
          <a:xfrm>
            <a:off x="8388424" y="332656"/>
            <a:ext cx="576064" cy="576064"/>
          </a:xfrm>
          <a:prstGeom prst="actionButtonEnd">
            <a:avLst/>
          </a:prstGeom>
        </p:spPr>
        <p:style>
          <a:lnRef idx="2">
            <a:schemeClr val="accent1">
              <a:shade val="50%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1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9" dur="1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" dur="1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1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1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1" dur="1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2" dur="1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" dur="1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3" dur="1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4" dur="1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1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5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6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7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59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from x="100%" y="100%"/>
                                      <p:to x="100%" y="5%"/>
                                    </p:animScale>
                                    <p:animScale>
                                      <p:cBhvr>
                                        <p:cTn id="6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from x="100%" y="5%"/>
                                      <p:to x="120%" y="150%"/>
                                    </p:animScale>
                                    <p:animScale>
                                      <p:cBhvr>
                                        <p:cTn id="61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20%" y="150%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0" presetClass="path" presetSubtype="0" accel="50%" decel="50%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11111E-6 L 0.43715 0.54375 " pathEditMode="relative" rAng="0" ptsTypes="AA">
                                      <p:cBhvr>
                                        <p:cTn id="65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.9%" y="27.2%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Тетрадь проектов WeDo 2.0 «Механика»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3356992"/>
            <a:ext cx="4340718" cy="3096344"/>
          </a:xfrm>
          <a:prstGeom prst="rect">
            <a:avLst/>
          </a:prstGeom>
          <a:noFill/>
        </p:spPr>
      </p:pic>
      <p:pic>
        <p:nvPicPr>
          <p:cNvPr id="2054" name="Picture 6" descr="Тетрадь проектов WeDo 2.0 «Механика»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429000"/>
            <a:ext cx="3960440" cy="3087272"/>
          </a:xfrm>
          <a:prstGeom prst="rect">
            <a:avLst/>
          </a:prstGeom>
          <a:noFill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619672" y="260648"/>
            <a:ext cx="5976664" cy="648072"/>
          </a:xfrm>
          <a:prstGeom prst="roundRect">
            <a:avLst/>
          </a:prstGeom>
          <a:solidFill>
            <a:srgbClr val="FFFF00"/>
          </a:solidFill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91440" tIns="45720" rIns="91440" bIns="45720" rtlCol="0" anchor="ctr">
            <a:normAutofit fontScale="67.5%" lnSpcReduction="20%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%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%"/>
              </a:lnSpc>
              <a:spcBef>
                <a:spcPct val="0%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cap="all" dirty="0" smtClean="0">
                <a:ln w="0"/>
                <a:gradFill flip="none">
                  <a:gsLst>
                    <a:gs pos="0%">
                      <a:schemeClr val="accent1">
                        <a:tint val="75%"/>
                        <a:shade val="75%"/>
                        <a:satMod val="170%"/>
                      </a:schemeClr>
                    </a:gs>
                    <a:gs pos="49%">
                      <a:schemeClr val="accent1">
                        <a:tint val="88%"/>
                        <a:shade val="65%"/>
                        <a:satMod val="172%"/>
                      </a:schemeClr>
                    </a:gs>
                    <a:gs pos="50%">
                      <a:schemeClr val="accent1">
                        <a:shade val="65%"/>
                        <a:satMod val="130%"/>
                      </a:schemeClr>
                    </a:gs>
                    <a:gs pos="92%">
                      <a:schemeClr val="accent1">
                        <a:shade val="50%"/>
                        <a:satMod val="120%"/>
                      </a:schemeClr>
                    </a:gs>
                    <a:gs pos="100%">
                      <a:schemeClr val="accent1">
                        <a:shade val="48%"/>
                        <a:satMod val="120%"/>
                      </a:schemeClr>
                    </a:gs>
                  </a:gsLst>
                  <a:lin ang="5400000"/>
                </a:gradFill>
                <a:effectLst>
                  <a:reflection blurRad="12700" stA="50%" endPos="50%" dist="5000" dir="5400000" sy="-100%" rotWithShape="0"/>
                </a:effectLst>
                <a:latin typeface="+mj-lt"/>
                <a:ea typeface="+mj-ea"/>
                <a:cs typeface="+mj-cs"/>
              </a:rPr>
              <a:t>5</a:t>
            </a:r>
            <a:r>
              <a:rPr kumimoji="0" lang="ru-RU" sz="2800" b="1" i="0" u="none" strike="noStrike" kern="1200" cap="all" spc="0" normalizeH="0" baseline="0%" noProof="0" dirty="0" smtClean="0">
                <a:ln w="0"/>
                <a:gradFill flip="none">
                  <a:gsLst>
                    <a:gs pos="0%">
                      <a:schemeClr val="accent1">
                        <a:tint val="75%"/>
                        <a:shade val="75%"/>
                        <a:satMod val="170%"/>
                      </a:schemeClr>
                    </a:gs>
                    <a:gs pos="49%">
                      <a:schemeClr val="accent1">
                        <a:tint val="88%"/>
                        <a:shade val="65%"/>
                        <a:satMod val="172%"/>
                      </a:schemeClr>
                    </a:gs>
                    <a:gs pos="50%">
                      <a:schemeClr val="accent1">
                        <a:shade val="65%"/>
                        <a:satMod val="130%"/>
                      </a:schemeClr>
                    </a:gs>
                    <a:gs pos="92%">
                      <a:schemeClr val="accent1">
                        <a:shade val="50%"/>
                        <a:satMod val="120%"/>
                      </a:schemeClr>
                    </a:gs>
                    <a:gs pos="100%">
                      <a:schemeClr val="accent1">
                        <a:shade val="48%"/>
                        <a:satMod val="120%"/>
                      </a:schemeClr>
                    </a:gs>
                  </a:gsLst>
                  <a:lin ang="5400000"/>
                </a:gradFill>
                <a:effectLst>
                  <a:reflection blurRad="12700" stA="50%" endPos="50%" dist="5000" dir="5400000" sy="-100%" rotWithShape="0"/>
                </a:effectLst>
                <a:uLnTx/>
                <a:uFillTx/>
                <a:latin typeface="+mj-lt"/>
                <a:ea typeface="+mj-ea"/>
                <a:cs typeface="+mj-cs"/>
              </a:rPr>
              <a:t>.О</a:t>
            </a:r>
            <a:r>
              <a:rPr kumimoji="0" lang="ru-RU" sz="2800" b="1" i="0" u="none" strike="noStrike" kern="1200" cap="all" spc="0" normalizeH="0" noProof="0" dirty="0" smtClean="0">
                <a:ln w="0"/>
                <a:gradFill flip="none">
                  <a:gsLst>
                    <a:gs pos="0%">
                      <a:schemeClr val="accent1">
                        <a:tint val="75%"/>
                        <a:shade val="75%"/>
                        <a:satMod val="170%"/>
                      </a:schemeClr>
                    </a:gs>
                    <a:gs pos="49%">
                      <a:schemeClr val="accent1">
                        <a:tint val="88%"/>
                        <a:shade val="65%"/>
                        <a:satMod val="172%"/>
                      </a:schemeClr>
                    </a:gs>
                    <a:gs pos="50%">
                      <a:schemeClr val="accent1">
                        <a:shade val="65%"/>
                        <a:satMod val="130%"/>
                      </a:schemeClr>
                    </a:gs>
                    <a:gs pos="92%">
                      <a:schemeClr val="accent1">
                        <a:shade val="50%"/>
                        <a:satMod val="120%"/>
                      </a:schemeClr>
                    </a:gs>
                    <a:gs pos="100%">
                      <a:schemeClr val="accent1">
                        <a:shade val="48%"/>
                        <a:satMod val="120%"/>
                      </a:schemeClr>
                    </a:gs>
                  </a:gsLst>
                  <a:lin ang="5400000"/>
                </a:gradFill>
                <a:effectLst>
                  <a:reflection blurRad="12700" stA="50%" endPos="50%" dist="5000" dir="5400000" sy="-100%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какой передаче идёт речь. </a:t>
            </a:r>
          </a:p>
          <a:p>
            <a:pPr marL="0" marR="0" lvl="0" indent="0" algn="ctr" defTabSz="914400" rtl="0" eaLnBrk="1" fontAlgn="auto" latinLnBrk="0" hangingPunct="1">
              <a:lnSpc>
                <a:spcPct val="100%"/>
              </a:lnSpc>
              <a:spcBef>
                <a:spcPct val="0%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700" b="1" i="0" u="none" strike="noStrike" kern="1200" cap="all" spc="0" normalizeH="0" noProof="0" dirty="0" smtClean="0">
                <a:ln w="0"/>
                <a:gradFill flip="none">
                  <a:gsLst>
                    <a:gs pos="0%">
                      <a:schemeClr val="accent1">
                        <a:tint val="75%"/>
                        <a:shade val="75%"/>
                        <a:satMod val="170%"/>
                      </a:schemeClr>
                    </a:gs>
                    <a:gs pos="49%">
                      <a:schemeClr val="accent1">
                        <a:tint val="88%"/>
                        <a:shade val="65%"/>
                        <a:satMod val="172%"/>
                      </a:schemeClr>
                    </a:gs>
                    <a:gs pos="50%">
                      <a:schemeClr val="accent1">
                        <a:shade val="65%"/>
                        <a:satMod val="130%"/>
                      </a:schemeClr>
                    </a:gs>
                    <a:gs pos="92%">
                      <a:schemeClr val="accent1">
                        <a:shade val="50%"/>
                        <a:satMod val="120%"/>
                      </a:schemeClr>
                    </a:gs>
                    <a:gs pos="100%">
                      <a:schemeClr val="accent1">
                        <a:shade val="48%"/>
                        <a:satMod val="120%"/>
                      </a:schemeClr>
                    </a:gs>
                  </a:gsLst>
                  <a:lin ang="5400000"/>
                </a:gradFill>
                <a:effectLst>
                  <a:reflection blurRad="12700" stA="50%" endPos="50%" dist="5000" dir="5400000" sy="-100%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Нажми на соответствующую картинку</a:t>
            </a:r>
            <a:endParaRPr kumimoji="0" lang="ru-RU" sz="2700" b="1" i="0" u="none" strike="noStrike" kern="1200" cap="all" spc="0" normalizeH="0" baseline="0%" noProof="0" dirty="0">
              <a:ln w="0"/>
              <a:gradFill flip="none">
                <a:gsLst>
                  <a:gs pos="0%">
                    <a:schemeClr val="accent1">
                      <a:tint val="75%"/>
                      <a:shade val="75%"/>
                      <a:satMod val="170%"/>
                    </a:schemeClr>
                  </a:gs>
                  <a:gs pos="49%">
                    <a:schemeClr val="accent1">
                      <a:tint val="88%"/>
                      <a:shade val="65%"/>
                      <a:satMod val="172%"/>
                    </a:schemeClr>
                  </a:gs>
                  <a:gs pos="50%">
                    <a:schemeClr val="accent1">
                      <a:shade val="65%"/>
                      <a:satMod val="130%"/>
                    </a:schemeClr>
                  </a:gs>
                  <a:gs pos="92%">
                    <a:schemeClr val="accent1">
                      <a:shade val="50%"/>
                      <a:satMod val="120%"/>
                    </a:schemeClr>
                  </a:gs>
                  <a:gs pos="100%">
                    <a:schemeClr val="accent1">
                      <a:shade val="48%"/>
                      <a:satMod val="120%"/>
                    </a:schemeClr>
                  </a:gs>
                </a:gsLst>
                <a:lin ang="5400000"/>
              </a:gradFill>
              <a:effectLst>
                <a:reflection blurRad="12700" stA="50%" endPos="50%" dist="5000" dir="5400000" sy="-100%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Управляющая кнопка: домой 7">
            <a:hlinkClick r:id="rId4" action="ppaction://hlinksldjump" highlightClick="1"/>
          </p:cNvPr>
          <p:cNvSpPr/>
          <p:nvPr/>
        </p:nvSpPr>
        <p:spPr>
          <a:xfrm>
            <a:off x="899592" y="260648"/>
            <a:ext cx="576064" cy="576064"/>
          </a:xfrm>
          <a:prstGeom prst="actionButtonHom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%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39552" y="1052736"/>
            <a:ext cx="8136904" cy="2304256"/>
          </a:xfrm>
          <a:prstGeom prst="roundRect">
            <a:avLst/>
          </a:prstGeom>
          <a:noFill/>
          <a:ln w="76200">
            <a:solidFill>
              <a:schemeClr val="tx2">
                <a:lumMod val="60%"/>
                <a:lumOff val="40%"/>
              </a:schemeClr>
            </a:solidFill>
          </a:ln>
        </p:spPr>
        <p:style>
          <a:lnRef idx="2">
            <a:schemeClr val="accent1">
              <a:shade val="50%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39552" y="908720"/>
            <a:ext cx="8280920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cap="all" dirty="0" smtClean="0">
                <a:ln w="0"/>
                <a:gradFill flip="none">
                  <a:gsLst>
                    <a:gs pos="0%">
                      <a:srgbClr val="0F6FC6">
                        <a:tint val="75%"/>
                        <a:shade val="75%"/>
                        <a:satMod val="170%"/>
                      </a:srgbClr>
                    </a:gs>
                    <a:gs pos="49%">
                      <a:srgbClr val="0F6FC6">
                        <a:tint val="88%"/>
                        <a:shade val="65%"/>
                        <a:satMod val="172%"/>
                      </a:srgbClr>
                    </a:gs>
                    <a:gs pos="50%">
                      <a:srgbClr val="0F6FC6">
                        <a:shade val="65%"/>
                        <a:satMod val="130%"/>
                      </a:srgbClr>
                    </a:gs>
                    <a:gs pos="92%">
                      <a:srgbClr val="0F6FC6">
                        <a:shade val="50%"/>
                        <a:satMod val="120%"/>
                      </a:srgbClr>
                    </a:gs>
                    <a:gs pos="100%">
                      <a:srgbClr val="0F6FC6">
                        <a:shade val="48%"/>
                        <a:satMod val="120%"/>
                      </a:srgbClr>
                    </a:gs>
                  </a:gsLst>
                  <a:lin ang="5400000"/>
                </a:gradFill>
                <a:effectLst>
                  <a:reflection blurRad="12700" stA="50%" endPos="50%" dist="5000" dir="5400000" sy="-100%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u="sng" dirty="0" smtClean="0">
                <a:ln w="10541" cmpd="sng">
                  <a:solidFill>
                    <a:schemeClr val="accent1">
                      <a:shade val="88%"/>
                      <a:satMod val="110%"/>
                    </a:schemeClr>
                  </a:solidFill>
                  <a:prstDash val="solid"/>
                </a:ln>
                <a:gradFill>
                  <a:gsLst>
                    <a:gs pos="0%">
                      <a:schemeClr val="accent1">
                        <a:tint val="40%"/>
                        <a:satMod val="250%"/>
                      </a:schemeClr>
                    </a:gs>
                    <a:gs pos="9%">
                      <a:schemeClr val="accent1">
                        <a:tint val="52%"/>
                        <a:satMod val="300%"/>
                      </a:schemeClr>
                    </a:gs>
                    <a:gs pos="50%">
                      <a:schemeClr val="accent1">
                        <a:shade val="20%"/>
                        <a:satMod val="300%"/>
                      </a:schemeClr>
                    </a:gs>
                    <a:gs pos="79%">
                      <a:schemeClr val="accent1">
                        <a:tint val="52%"/>
                        <a:satMod val="300%"/>
                      </a:schemeClr>
                    </a:gs>
                    <a:gs pos="100%">
                      <a:schemeClr val="accent1">
                        <a:tint val="40%"/>
                        <a:satMod val="250%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Открытая ременная передача</a:t>
            </a:r>
            <a:endParaRPr lang="ru-RU" sz="2800" u="sng" dirty="0" smtClean="0">
              <a:ln w="10541" cmpd="sng">
                <a:solidFill>
                  <a:schemeClr val="accent1">
                    <a:shade val="88%"/>
                    <a:satMod val="110%"/>
                  </a:schemeClr>
                </a:solidFill>
                <a:prstDash val="solid"/>
              </a:ln>
              <a:gradFill>
                <a:gsLst>
                  <a:gs pos="0%">
                    <a:schemeClr val="accent1">
                      <a:tint val="40%"/>
                      <a:satMod val="250%"/>
                    </a:schemeClr>
                  </a:gs>
                  <a:gs pos="9%">
                    <a:schemeClr val="accent1">
                      <a:tint val="52%"/>
                      <a:satMod val="300%"/>
                    </a:schemeClr>
                  </a:gs>
                  <a:gs pos="50%">
                    <a:schemeClr val="accent1">
                      <a:shade val="20%"/>
                      <a:satMod val="300%"/>
                    </a:schemeClr>
                  </a:gs>
                  <a:gs pos="79%">
                    <a:schemeClr val="accent1">
                      <a:tint val="52%"/>
                      <a:satMod val="300%"/>
                    </a:schemeClr>
                  </a:gs>
                  <a:gs pos="100%">
                    <a:schemeClr val="accent1">
                      <a:tint val="40%"/>
                      <a:satMod val="250%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800" dirty="0" smtClean="0">
                <a:ln w="10541" cmpd="sng">
                  <a:solidFill>
                    <a:schemeClr val="accent1">
                      <a:shade val="88%"/>
                      <a:satMod val="110%"/>
                    </a:schemeClr>
                  </a:solidFill>
                  <a:prstDash val="solid"/>
                </a:ln>
                <a:gradFill>
                  <a:gsLst>
                    <a:gs pos="0%">
                      <a:schemeClr val="accent1">
                        <a:tint val="40%"/>
                        <a:satMod val="250%"/>
                      </a:schemeClr>
                    </a:gs>
                    <a:gs pos="9%">
                      <a:schemeClr val="accent1">
                        <a:tint val="52%"/>
                        <a:satMod val="300%"/>
                      </a:schemeClr>
                    </a:gs>
                    <a:gs pos="50%">
                      <a:schemeClr val="accent1">
                        <a:shade val="20%"/>
                        <a:satMod val="300%"/>
                      </a:schemeClr>
                    </a:gs>
                    <a:gs pos="79%">
                      <a:schemeClr val="accent1">
                        <a:tint val="52%"/>
                        <a:satMod val="300%"/>
                      </a:schemeClr>
                    </a:gs>
                    <a:gs pos="100%">
                      <a:schemeClr val="accent1">
                        <a:tint val="40%"/>
                        <a:satMod val="250%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В ременной передаче шкивы вращаются в одну и ту же сторону .То есть если жёлтый малый шкив вращается по часовой стрелке, то и голубой шкив        будет вращаться по часовой стрелке.</a:t>
            </a:r>
          </a:p>
          <a:p>
            <a:pPr lvl="0" algn="just"/>
            <a:endParaRPr lang="ru-RU" sz="2400" b="1" cap="all" dirty="0">
              <a:ln w="0"/>
              <a:gradFill flip="none">
                <a:gsLst>
                  <a:gs pos="0%">
                    <a:srgbClr val="0F6FC6">
                      <a:tint val="75%"/>
                      <a:shade val="75%"/>
                      <a:satMod val="170%"/>
                    </a:srgbClr>
                  </a:gs>
                  <a:gs pos="49%">
                    <a:srgbClr val="0F6FC6">
                      <a:tint val="88%"/>
                      <a:shade val="65%"/>
                      <a:satMod val="172%"/>
                    </a:srgbClr>
                  </a:gs>
                  <a:gs pos="50%">
                    <a:srgbClr val="0F6FC6">
                      <a:shade val="65%"/>
                      <a:satMod val="130%"/>
                    </a:srgbClr>
                  </a:gs>
                  <a:gs pos="92%">
                    <a:srgbClr val="0F6FC6">
                      <a:shade val="50%"/>
                      <a:satMod val="120%"/>
                    </a:srgbClr>
                  </a:gs>
                  <a:gs pos="100%">
                    <a:srgbClr val="0F6FC6">
                      <a:shade val="48%"/>
                      <a:satMod val="120%"/>
                    </a:srgbClr>
                  </a:gs>
                </a:gsLst>
                <a:lin ang="5400000"/>
              </a:gradFill>
              <a:effectLst>
                <a:reflection blurRad="12700" stA="50%" endPos="50%" dist="5000" dir="5400000" sy="-100%" rotWithShape="0"/>
              </a:effectLst>
            </a:endParaRPr>
          </a:p>
        </p:txBody>
      </p:sp>
      <p:sp>
        <p:nvSpPr>
          <p:cNvPr id="13" name="Управляющая кнопка: в начало 12">
            <a:hlinkClick r:id="" action="ppaction://hlinkshowjump?jump=previousslide" highlightClick="1"/>
          </p:cNvPr>
          <p:cNvSpPr/>
          <p:nvPr/>
        </p:nvSpPr>
        <p:spPr>
          <a:xfrm>
            <a:off x="7668344" y="260648"/>
            <a:ext cx="648072" cy="648072"/>
          </a:xfrm>
          <a:prstGeom prst="actionButtonBeginning">
            <a:avLst/>
          </a:prstGeom>
        </p:spPr>
        <p:style>
          <a:lnRef idx="2">
            <a:schemeClr val="accent1">
              <a:shade val="50%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Управляющая кнопка: в конец 14">
            <a:hlinkClick r:id="" action="ppaction://hlinkshowjump?jump=nextslide" highlightClick="1"/>
          </p:cNvPr>
          <p:cNvSpPr/>
          <p:nvPr/>
        </p:nvSpPr>
        <p:spPr>
          <a:xfrm>
            <a:off x="8460432" y="260648"/>
            <a:ext cx="648072" cy="648072"/>
          </a:xfrm>
          <a:prstGeom prst="actionButtonEnd">
            <a:avLst/>
          </a:prstGeom>
        </p:spPr>
        <p:style>
          <a:lnRef idx="2">
            <a:schemeClr val="accent1">
              <a:shade val="50%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250" autoRev="1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3" dur="250" autoRev="1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" dur="250" autoRev="1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50" autoRev="1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35" presetClass="path" presetSubtype="0" accel="50%" decel="50%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7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1835696" y="116632"/>
            <a:ext cx="5400600" cy="504056"/>
          </a:xfrm>
          <a:prstGeom prst="roundRect">
            <a:avLst/>
          </a:prstGeom>
          <a:solidFill>
            <a:srgbClr val="FFFF00"/>
          </a:solidFill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91440" tIns="45720" rIns="91440" bIns="45720" rtlCol="0" anchor="ctr"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%"/>
                </a:schemeClr>
              </a:contourClr>
            </a:sp3d>
          </a:bodyPr>
          <a:lstStyle/>
          <a:p>
            <a:pPr algn="ctr"/>
            <a:r>
              <a:rPr lang="ru-RU" sz="1600" b="1" cap="all" dirty="0" smtClean="0">
                <a:ln w="0"/>
                <a:gradFill flip="none">
                  <a:gsLst>
                    <a:gs pos="0%">
                      <a:schemeClr val="accent1">
                        <a:tint val="75%"/>
                        <a:shade val="75%"/>
                        <a:satMod val="170%"/>
                      </a:schemeClr>
                    </a:gs>
                    <a:gs pos="49%">
                      <a:schemeClr val="accent1">
                        <a:tint val="88%"/>
                        <a:shade val="65%"/>
                        <a:satMod val="172%"/>
                      </a:schemeClr>
                    </a:gs>
                    <a:gs pos="50%">
                      <a:schemeClr val="accent1">
                        <a:shade val="65%"/>
                        <a:satMod val="130%"/>
                      </a:schemeClr>
                    </a:gs>
                    <a:gs pos="92%">
                      <a:schemeClr val="accent1">
                        <a:shade val="50%"/>
                        <a:satMod val="120%"/>
                      </a:schemeClr>
                    </a:gs>
                    <a:gs pos="100%">
                      <a:schemeClr val="accent1">
                        <a:shade val="48%"/>
                        <a:satMod val="120%"/>
                      </a:schemeClr>
                    </a:gs>
                  </a:gsLst>
                  <a:lin ang="5400000"/>
                </a:gradFill>
                <a:effectLst>
                  <a:reflection blurRad="12700" stA="50%" endPos="50%" dist="5000" dir="5400000" sy="-100%" rotWithShape="0"/>
                </a:effectLst>
              </a:rPr>
              <a:t>6.Вспомни название деталей и проверь себя, </a:t>
            </a:r>
          </a:p>
          <a:p>
            <a:pPr algn="ctr"/>
            <a:r>
              <a:rPr lang="ru-RU" sz="1600" b="1" cap="all" dirty="0" smtClean="0">
                <a:ln w="0"/>
                <a:gradFill flip="none">
                  <a:gsLst>
                    <a:gs pos="0%">
                      <a:schemeClr val="accent1">
                        <a:tint val="75%"/>
                        <a:shade val="75%"/>
                        <a:satMod val="170%"/>
                      </a:schemeClr>
                    </a:gs>
                    <a:gs pos="49%">
                      <a:schemeClr val="accent1">
                        <a:tint val="88%"/>
                        <a:shade val="65%"/>
                        <a:satMod val="172%"/>
                      </a:schemeClr>
                    </a:gs>
                    <a:gs pos="50%">
                      <a:schemeClr val="accent1">
                        <a:shade val="65%"/>
                        <a:satMod val="130%"/>
                      </a:schemeClr>
                    </a:gs>
                    <a:gs pos="92%">
                      <a:schemeClr val="accent1">
                        <a:shade val="50%"/>
                        <a:satMod val="120%"/>
                      </a:schemeClr>
                    </a:gs>
                    <a:gs pos="100%">
                      <a:schemeClr val="accent1">
                        <a:shade val="48%"/>
                        <a:satMod val="120%"/>
                      </a:schemeClr>
                    </a:gs>
                  </a:gsLst>
                  <a:lin ang="5400000"/>
                </a:gradFill>
                <a:effectLst>
                  <a:reflection blurRad="12700" stA="50%" endPos="50%" dist="5000" dir="5400000" sy="-100%" rotWithShape="0"/>
                </a:effectLst>
              </a:rPr>
              <a:t>кликнув нужные на картинки</a:t>
            </a:r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1259632" y="116632"/>
            <a:ext cx="504056" cy="548680"/>
          </a:xfrm>
          <a:prstGeom prst="actionButtonHom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%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кирп ж верх" descr="Итоговый тест по LEGO WeDo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 t="14.101%" b="16.934%"/>
          <a:stretch>
            <a:fillRect/>
          </a:stretch>
        </p:blipFill>
        <p:spPr bwMode="auto">
          <a:xfrm>
            <a:off x="251520" y="3717033"/>
            <a:ext cx="1949016" cy="1008112"/>
          </a:xfrm>
          <a:prstGeom prst="rect">
            <a:avLst/>
          </a:prstGeom>
          <a:noFill/>
        </p:spPr>
      </p:pic>
      <p:pic>
        <p:nvPicPr>
          <p:cNvPr id="7" name="сер вт" descr="Inventory for 9580-1: WeDo Construction Set | Brickset: LEGO set guide and  database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 l="14.286%" t="14.286%" r="9.524%" b="18.254%"/>
          <a:stretch>
            <a:fillRect/>
          </a:stretch>
        </p:blipFill>
        <p:spPr bwMode="auto">
          <a:xfrm>
            <a:off x="755576" y="2492896"/>
            <a:ext cx="1138574" cy="1008112"/>
          </a:xfrm>
          <a:prstGeom prst="rect">
            <a:avLst/>
          </a:prstGeom>
          <a:noFill/>
        </p:spPr>
      </p:pic>
      <p:pic>
        <p:nvPicPr>
          <p:cNvPr id="8" name="Picture 34" descr="Inventory for 45300-1: WeDo 2.0 Core Set | Brickset: LEGO set guide and  database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 t="15%" b="15%"/>
          <a:stretch>
            <a:fillRect/>
          </a:stretch>
        </p:blipFill>
        <p:spPr bwMode="auto">
          <a:xfrm>
            <a:off x="683568" y="1196752"/>
            <a:ext cx="1368152" cy="957706"/>
          </a:xfrm>
          <a:prstGeom prst="rect">
            <a:avLst/>
          </a:prstGeom>
          <a:noFill/>
        </p:spPr>
      </p:pic>
      <p:pic>
        <p:nvPicPr>
          <p:cNvPr id="9" name="Picture 24" descr="LEGO Wedo 2.0 Education 45300, купить онлайн. ЛЕГО Виду 2, цена – EduCube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 t="9.091%" b="9.091%"/>
          <a:stretch>
            <a:fillRect/>
          </a:stretch>
        </p:blipFill>
        <p:spPr bwMode="auto">
          <a:xfrm>
            <a:off x="611560" y="5157192"/>
            <a:ext cx="1232137" cy="1008112"/>
          </a:xfrm>
          <a:prstGeom prst="rect">
            <a:avLst/>
          </a:prstGeom>
          <a:noFill/>
        </p:spPr>
      </p:pic>
      <p:pic>
        <p:nvPicPr>
          <p:cNvPr id="10" name="ось" descr="Inventory for 45300-1: WeDo 2.0 Core Set | Brickset: LEGO set guide and  database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 t="15.75%" b="21.251%"/>
          <a:stretch>
            <a:fillRect/>
          </a:stretch>
        </p:blipFill>
        <p:spPr bwMode="auto">
          <a:xfrm>
            <a:off x="3203848" y="5373216"/>
            <a:ext cx="1584176" cy="998017"/>
          </a:xfrm>
          <a:prstGeom prst="rect">
            <a:avLst/>
          </a:prstGeom>
          <a:noFill/>
        </p:spPr>
      </p:pic>
      <p:pic>
        <p:nvPicPr>
          <p:cNvPr id="1026" name="Picture 2" descr="LEGO Wedo 2.0 Education 45300, купить онлайн. ЛЕГО Виду 2, цена – EduCube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 t="22.222%" b="22.222%"/>
          <a:stretch>
            <a:fillRect/>
          </a:stretch>
        </p:blipFill>
        <p:spPr bwMode="auto">
          <a:xfrm>
            <a:off x="2483768" y="2780928"/>
            <a:ext cx="1944216" cy="1080120"/>
          </a:xfrm>
          <a:prstGeom prst="rect">
            <a:avLst/>
          </a:prstGeom>
          <a:noFill/>
        </p:spPr>
      </p:pic>
      <p:pic>
        <p:nvPicPr>
          <p:cNvPr id="1028" name="Picture 4" descr="LEGO Wedo 2.0 Education 45300, купить онлайн. ЛЕГО Виду 2, цена – EduCube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 t="15.75%" b="17.313%"/>
          <a:stretch>
            <a:fillRect/>
          </a:stretch>
        </p:blipFill>
        <p:spPr bwMode="auto">
          <a:xfrm>
            <a:off x="3059832" y="4005064"/>
            <a:ext cx="1506071" cy="1008112"/>
          </a:xfrm>
          <a:prstGeom prst="rect">
            <a:avLst/>
          </a:prstGeom>
          <a:noFill/>
        </p:spPr>
      </p:pic>
      <p:pic>
        <p:nvPicPr>
          <p:cNvPr id="1030" name="Picture 6" descr="Inventory for 45300-1: WeDo 2.0 Core Set | Brickset: LEGO set guide and  database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15816" y="1369368"/>
            <a:ext cx="1512168" cy="1512168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5220072" y="3861048"/>
            <a:ext cx="345638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%"/>
                </a:schemeClr>
              </a:contourClr>
            </a:sp3d>
          </a:bodyPr>
          <a:lstStyle/>
          <a:p>
            <a:pPr algn="ctr"/>
            <a:r>
              <a:rPr lang="ru-RU" sz="2400" b="1" cap="all" spc="0" dirty="0" smtClean="0">
                <a:ln w="0"/>
                <a:gradFill flip="none">
                  <a:gsLst>
                    <a:gs pos="0%">
                      <a:schemeClr val="accent1">
                        <a:tint val="75%"/>
                        <a:shade val="75%"/>
                        <a:satMod val="170%"/>
                      </a:schemeClr>
                    </a:gs>
                    <a:gs pos="49%">
                      <a:schemeClr val="accent1">
                        <a:tint val="88%"/>
                        <a:shade val="65%"/>
                        <a:satMod val="172%"/>
                      </a:schemeClr>
                    </a:gs>
                    <a:gs pos="50%">
                      <a:schemeClr val="accent1">
                        <a:shade val="65%"/>
                        <a:satMod val="130%"/>
                      </a:schemeClr>
                    </a:gs>
                    <a:gs pos="92%">
                      <a:schemeClr val="accent1">
                        <a:shade val="50%"/>
                        <a:satMod val="120%"/>
                      </a:schemeClr>
                    </a:gs>
                    <a:gs pos="100%">
                      <a:schemeClr val="accent1">
                        <a:shade val="48%"/>
                        <a:satMod val="120%"/>
                      </a:schemeClr>
                    </a:gs>
                  </a:gsLst>
                  <a:lin ang="5400000"/>
                </a:gradFill>
                <a:effectLst>
                  <a:reflection blurRad="12700" stA="50%" endPos="50%" dist="5000" dir="5400000" sy="-100%" rotWithShape="0"/>
                </a:effectLst>
              </a:rPr>
              <a:t>Круглая пластина 4</a:t>
            </a:r>
            <a:r>
              <a:rPr lang="ru-RU" b="1" cap="all" spc="0" dirty="0" smtClean="0">
                <a:ln w="0"/>
                <a:gradFill flip="none">
                  <a:gsLst>
                    <a:gs pos="0%">
                      <a:schemeClr val="accent1">
                        <a:tint val="75%"/>
                        <a:shade val="75%"/>
                        <a:satMod val="170%"/>
                      </a:schemeClr>
                    </a:gs>
                    <a:gs pos="49%">
                      <a:schemeClr val="accent1">
                        <a:tint val="88%"/>
                        <a:shade val="65%"/>
                        <a:satMod val="172%"/>
                      </a:schemeClr>
                    </a:gs>
                    <a:gs pos="50%">
                      <a:schemeClr val="accent1">
                        <a:shade val="65%"/>
                        <a:satMod val="130%"/>
                      </a:schemeClr>
                    </a:gs>
                    <a:gs pos="92%">
                      <a:schemeClr val="accent1">
                        <a:shade val="50%"/>
                        <a:satMod val="120%"/>
                      </a:schemeClr>
                    </a:gs>
                    <a:gs pos="100%">
                      <a:schemeClr val="accent1">
                        <a:shade val="48%"/>
                        <a:satMod val="120%"/>
                      </a:schemeClr>
                    </a:gs>
                  </a:gsLst>
                  <a:lin ang="5400000"/>
                </a:gradFill>
                <a:effectLst>
                  <a:reflection blurRad="12700" stA="50%" endPos="50%" dist="5000" dir="5400000" sy="-100%" rotWithShape="0"/>
                </a:effectLst>
              </a:rPr>
              <a:t>х</a:t>
            </a:r>
            <a:r>
              <a:rPr lang="ru-RU" sz="2400" b="1" cap="all" spc="0" dirty="0" smtClean="0">
                <a:ln w="0"/>
                <a:gradFill flip="none">
                  <a:gsLst>
                    <a:gs pos="0%">
                      <a:schemeClr val="accent1">
                        <a:tint val="75%"/>
                        <a:shade val="75%"/>
                        <a:satMod val="170%"/>
                      </a:schemeClr>
                    </a:gs>
                    <a:gs pos="49%">
                      <a:schemeClr val="accent1">
                        <a:tint val="88%"/>
                        <a:shade val="65%"/>
                        <a:satMod val="172%"/>
                      </a:schemeClr>
                    </a:gs>
                    <a:gs pos="50%">
                      <a:schemeClr val="accent1">
                        <a:shade val="65%"/>
                        <a:satMod val="130%"/>
                      </a:schemeClr>
                    </a:gs>
                    <a:gs pos="92%">
                      <a:schemeClr val="accent1">
                        <a:shade val="50%"/>
                        <a:satMod val="120%"/>
                      </a:schemeClr>
                    </a:gs>
                    <a:gs pos="100%">
                      <a:schemeClr val="accent1">
                        <a:shade val="48%"/>
                        <a:satMod val="120%"/>
                      </a:schemeClr>
                    </a:gs>
                  </a:gsLst>
                  <a:lin ang="5400000"/>
                </a:gradFill>
                <a:effectLst>
                  <a:reflection blurRad="12700" stA="50%" endPos="50%" dist="5000" dir="5400000" sy="-100%" rotWithShape="0"/>
                </a:effectLst>
              </a:rPr>
              <a:t>4</a:t>
            </a:r>
            <a:endParaRPr lang="ru-RU" sz="2400" b="1" cap="all" spc="0" dirty="0">
              <a:ln w="0"/>
              <a:gradFill flip="none">
                <a:gsLst>
                  <a:gs pos="0%">
                    <a:schemeClr val="accent1">
                      <a:tint val="75%"/>
                      <a:shade val="75%"/>
                      <a:satMod val="170%"/>
                    </a:schemeClr>
                  </a:gs>
                  <a:gs pos="49%">
                    <a:schemeClr val="accent1">
                      <a:tint val="88%"/>
                      <a:shade val="65%"/>
                      <a:satMod val="172%"/>
                    </a:schemeClr>
                  </a:gs>
                  <a:gs pos="50%">
                    <a:schemeClr val="accent1">
                      <a:shade val="65%"/>
                      <a:satMod val="130%"/>
                    </a:schemeClr>
                  </a:gs>
                  <a:gs pos="92%">
                    <a:schemeClr val="accent1">
                      <a:shade val="50%"/>
                      <a:satMod val="120%"/>
                    </a:schemeClr>
                  </a:gs>
                  <a:gs pos="100%">
                    <a:schemeClr val="accent1">
                      <a:shade val="48%"/>
                      <a:satMod val="120%"/>
                    </a:schemeClr>
                  </a:gs>
                </a:gsLst>
                <a:lin ang="5400000"/>
              </a:gradFill>
              <a:effectLst>
                <a:reflection blurRad="12700" stA="50%" endPos="50%" dist="5000" dir="5400000" sy="-100%" rotWithShape="0"/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364088" y="1052736"/>
            <a:ext cx="30963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cap="all" dirty="0" smtClean="0">
                <a:ln w="0"/>
                <a:gradFill flip="none">
                  <a:gsLst>
                    <a:gs pos="0%">
                      <a:srgbClr val="0F6FC6">
                        <a:tint val="75%"/>
                        <a:shade val="75%"/>
                        <a:satMod val="170%"/>
                      </a:srgbClr>
                    </a:gs>
                    <a:gs pos="49%">
                      <a:srgbClr val="0F6FC6">
                        <a:tint val="88%"/>
                        <a:shade val="65%"/>
                        <a:satMod val="172%"/>
                      </a:srgbClr>
                    </a:gs>
                    <a:gs pos="50%">
                      <a:srgbClr val="0F6FC6">
                        <a:shade val="65%"/>
                        <a:satMod val="130%"/>
                      </a:srgbClr>
                    </a:gs>
                    <a:gs pos="92%">
                      <a:srgbClr val="0F6FC6">
                        <a:shade val="50%"/>
                        <a:satMod val="120%"/>
                      </a:srgbClr>
                    </a:gs>
                    <a:gs pos="100%">
                      <a:srgbClr val="0F6FC6">
                        <a:shade val="48%"/>
                        <a:satMod val="120%"/>
                      </a:srgbClr>
                    </a:gs>
                  </a:gsLst>
                  <a:lin ang="5400000"/>
                </a:gradFill>
                <a:effectLst>
                  <a:reflection blurRad="12700" stA="50%" endPos="50%" dist="5000" dir="5400000" sy="-100%" rotWithShape="0"/>
                </a:effectLst>
              </a:rPr>
              <a:t>Кирпичик 1</a:t>
            </a:r>
            <a:r>
              <a:rPr lang="ru-RU" b="1" cap="all" dirty="0" smtClean="0">
                <a:ln w="0"/>
                <a:gradFill flip="none">
                  <a:gsLst>
                    <a:gs pos="0%">
                      <a:srgbClr val="0F6FC6">
                        <a:tint val="75%"/>
                        <a:shade val="75%"/>
                        <a:satMod val="170%"/>
                      </a:srgbClr>
                    </a:gs>
                    <a:gs pos="49%">
                      <a:srgbClr val="0F6FC6">
                        <a:tint val="88%"/>
                        <a:shade val="65%"/>
                        <a:satMod val="172%"/>
                      </a:srgbClr>
                    </a:gs>
                    <a:gs pos="50%">
                      <a:srgbClr val="0F6FC6">
                        <a:shade val="65%"/>
                        <a:satMod val="130%"/>
                      </a:srgbClr>
                    </a:gs>
                    <a:gs pos="92%">
                      <a:srgbClr val="0F6FC6">
                        <a:shade val="50%"/>
                        <a:satMod val="120%"/>
                      </a:srgbClr>
                    </a:gs>
                    <a:gs pos="100%">
                      <a:srgbClr val="0F6FC6">
                        <a:shade val="48%"/>
                        <a:satMod val="120%"/>
                      </a:srgbClr>
                    </a:gs>
                  </a:gsLst>
                  <a:lin ang="5400000"/>
                </a:gradFill>
                <a:effectLst>
                  <a:reflection blurRad="12700" stA="50%" endPos="50%" dist="5000" dir="5400000" sy="-100%" rotWithShape="0"/>
                </a:effectLst>
              </a:rPr>
              <a:t>Х</a:t>
            </a:r>
            <a:r>
              <a:rPr lang="ru-RU" sz="2800" b="1" cap="all" dirty="0" smtClean="0">
                <a:ln w="0"/>
                <a:gradFill flip="none">
                  <a:gsLst>
                    <a:gs pos="0%">
                      <a:srgbClr val="0F6FC6">
                        <a:tint val="75%"/>
                        <a:shade val="75%"/>
                        <a:satMod val="170%"/>
                      </a:srgbClr>
                    </a:gs>
                    <a:gs pos="49%">
                      <a:srgbClr val="0F6FC6">
                        <a:tint val="88%"/>
                        <a:shade val="65%"/>
                        <a:satMod val="172%"/>
                      </a:srgbClr>
                    </a:gs>
                    <a:gs pos="50%">
                      <a:srgbClr val="0F6FC6">
                        <a:shade val="65%"/>
                        <a:satMod val="130%"/>
                      </a:srgbClr>
                    </a:gs>
                    <a:gs pos="92%">
                      <a:srgbClr val="0F6FC6">
                        <a:shade val="50%"/>
                        <a:satMod val="120%"/>
                      </a:srgbClr>
                    </a:gs>
                    <a:gs pos="100%">
                      <a:srgbClr val="0F6FC6">
                        <a:shade val="48%"/>
                        <a:satMod val="120%"/>
                      </a:srgbClr>
                    </a:gs>
                  </a:gsLst>
                  <a:lin ang="5400000"/>
                </a:gradFill>
                <a:effectLst>
                  <a:reflection blurRad="12700" stA="50%" endPos="50%" dist="5000" dir="5400000" sy="-100%" rotWithShape="0"/>
                </a:effectLst>
              </a:rPr>
              <a:t>8</a:t>
            </a:r>
            <a:endParaRPr lang="ru-RU" sz="2800" b="1" cap="all" dirty="0">
              <a:ln w="0"/>
              <a:gradFill flip="none">
                <a:gsLst>
                  <a:gs pos="0%">
                    <a:srgbClr val="0F6FC6">
                      <a:tint val="75%"/>
                      <a:shade val="75%"/>
                      <a:satMod val="170%"/>
                    </a:srgbClr>
                  </a:gs>
                  <a:gs pos="49%">
                    <a:srgbClr val="0F6FC6">
                      <a:tint val="88%"/>
                      <a:shade val="65%"/>
                      <a:satMod val="172%"/>
                    </a:srgbClr>
                  </a:gs>
                  <a:gs pos="50%">
                    <a:srgbClr val="0F6FC6">
                      <a:shade val="65%"/>
                      <a:satMod val="130%"/>
                    </a:srgbClr>
                  </a:gs>
                  <a:gs pos="92%">
                    <a:srgbClr val="0F6FC6">
                      <a:shade val="50%"/>
                      <a:satMod val="120%"/>
                    </a:srgbClr>
                  </a:gs>
                  <a:gs pos="100%">
                    <a:srgbClr val="0F6FC6">
                      <a:shade val="48%"/>
                      <a:satMod val="120%"/>
                    </a:srgbClr>
                  </a:gs>
                </a:gsLst>
                <a:lin ang="5400000"/>
              </a:gradFill>
              <a:effectLst>
                <a:reflection blurRad="12700" stA="50%" endPos="50%" dist="5000" dir="5400000" sy="-100%" rotWithShape="0"/>
              </a:effectLst>
            </a:endParaRPr>
          </a:p>
        </p:txBody>
      </p:sp>
      <p:sp>
        <p:nvSpPr>
          <p:cNvPr id="17" name="Рамка 16"/>
          <p:cNvSpPr/>
          <p:nvPr/>
        </p:nvSpPr>
        <p:spPr>
          <a:xfrm>
            <a:off x="4932040" y="764704"/>
            <a:ext cx="3960440" cy="2592288"/>
          </a:xfrm>
          <a:prstGeom prst="fram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%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Рамка 17"/>
          <p:cNvSpPr/>
          <p:nvPr/>
        </p:nvSpPr>
        <p:spPr>
          <a:xfrm>
            <a:off x="4932040" y="3501008"/>
            <a:ext cx="3995936" cy="2952328"/>
          </a:xfrm>
          <a:prstGeom prst="fram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%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0" name="Управляющая кнопка: в начало 19">
            <a:hlinkClick r:id="" action="ppaction://hlinkshowjump?jump=previousslide" highlightClick="1"/>
          </p:cNvPr>
          <p:cNvSpPr/>
          <p:nvPr/>
        </p:nvSpPr>
        <p:spPr>
          <a:xfrm>
            <a:off x="7452320" y="0"/>
            <a:ext cx="620688" cy="620688"/>
          </a:xfrm>
          <a:prstGeom prst="actionButtonBeginning">
            <a:avLst/>
          </a:prstGeom>
        </p:spPr>
        <p:style>
          <a:lnRef idx="2">
            <a:schemeClr val="accent1">
              <a:shade val="50%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Управляющая кнопка: в конец 21">
            <a:hlinkClick r:id="" action="ppaction://hlinkshowjump?jump=nextslide" highlightClick="1"/>
          </p:cNvPr>
          <p:cNvSpPr/>
          <p:nvPr/>
        </p:nvSpPr>
        <p:spPr>
          <a:xfrm>
            <a:off x="8244408" y="0"/>
            <a:ext cx="648072" cy="620688"/>
          </a:xfrm>
          <a:prstGeom prst="actionButtonEnd">
            <a:avLst/>
          </a:prstGeom>
        </p:spPr>
        <p:style>
          <a:lnRef idx="2">
            <a:schemeClr val="accent1">
              <a:shade val="50%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0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0" presetClass="path" presetSubtype="0" accel="50%" decel="50%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4.07407E-6 L 0.63004 -0.30671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.5%" y="-15.3%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0" presetClass="path" presetSubtype="0" accel="50%" decel="50%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4.44444E-6 L 0.31736 0.43379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.9%" y="21.7%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" dur="1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3" dur="1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4" dur="1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1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5" dur="1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6" dur="1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7" dur="1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5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8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69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0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7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1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82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3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8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0" name="полка" descr="Пустая книжная полка - векторные изображения, Пустая книжная полка картинки  | Depositphoto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5272" y="952066"/>
            <a:ext cx="4104456" cy="5760639"/>
          </a:xfrm>
          <a:prstGeom prst="rect">
            <a:avLst/>
          </a:prstGeom>
          <a:noFill/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1838807" y="73933"/>
            <a:ext cx="5400600" cy="720080"/>
          </a:xfrm>
          <a:prstGeom prst="roundRect">
            <a:avLst/>
          </a:prstGeom>
          <a:solidFill>
            <a:srgbClr val="FFFF00"/>
          </a:solidFill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91440" tIns="45720" rIns="91440" bIns="45720" rtlCol="0" anchor="ctr"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%"/>
                </a:schemeClr>
              </a:contourClr>
            </a:sp3d>
          </a:bodyPr>
          <a:lstStyle/>
          <a:p>
            <a:pPr algn="ctr"/>
            <a:r>
              <a:rPr lang="ru-RU" sz="2000" b="1" cap="all" dirty="0" smtClean="0">
                <a:ln w="0"/>
                <a:gradFill flip="none">
                  <a:gsLst>
                    <a:gs pos="0%">
                      <a:schemeClr val="accent1">
                        <a:tint val="75%"/>
                        <a:shade val="75%"/>
                        <a:satMod val="170%"/>
                      </a:schemeClr>
                    </a:gs>
                    <a:gs pos="49%">
                      <a:schemeClr val="accent1">
                        <a:tint val="88%"/>
                        <a:shade val="65%"/>
                        <a:satMod val="172%"/>
                      </a:schemeClr>
                    </a:gs>
                    <a:gs pos="50%">
                      <a:schemeClr val="accent1">
                        <a:shade val="65%"/>
                        <a:satMod val="130%"/>
                      </a:schemeClr>
                    </a:gs>
                    <a:gs pos="92%">
                      <a:schemeClr val="accent1">
                        <a:shade val="50%"/>
                        <a:satMod val="120%"/>
                      </a:schemeClr>
                    </a:gs>
                    <a:gs pos="100%">
                      <a:schemeClr val="accent1">
                        <a:shade val="48%"/>
                        <a:satMod val="120%"/>
                      </a:schemeClr>
                    </a:gs>
                  </a:gsLst>
                  <a:lin ang="5400000"/>
                </a:gradFill>
                <a:effectLst>
                  <a:reflection blurRad="12700" stA="50%" endPos="50%" dist="5000" dir="5400000" sy="-100%" rotWithShape="0"/>
                </a:effectLst>
              </a:rPr>
              <a:t>7.Разложи детали по полкам, </a:t>
            </a:r>
          </a:p>
          <a:p>
            <a:pPr algn="ctr"/>
            <a:r>
              <a:rPr lang="ru-RU" sz="2000" b="1" cap="all" dirty="0" smtClean="0">
                <a:ln w="0"/>
                <a:gradFill flip="none">
                  <a:gsLst>
                    <a:gs pos="0%">
                      <a:schemeClr val="accent1">
                        <a:tint val="75%"/>
                        <a:shade val="75%"/>
                        <a:satMod val="170%"/>
                      </a:schemeClr>
                    </a:gs>
                    <a:gs pos="49%">
                      <a:schemeClr val="accent1">
                        <a:tint val="88%"/>
                        <a:shade val="65%"/>
                        <a:satMod val="172%"/>
                      </a:schemeClr>
                    </a:gs>
                    <a:gs pos="50%">
                      <a:schemeClr val="accent1">
                        <a:shade val="65%"/>
                        <a:satMod val="130%"/>
                      </a:schemeClr>
                    </a:gs>
                    <a:gs pos="92%">
                      <a:schemeClr val="accent1">
                        <a:shade val="50%"/>
                        <a:satMod val="120%"/>
                      </a:schemeClr>
                    </a:gs>
                    <a:gs pos="100%">
                      <a:schemeClr val="accent1">
                        <a:shade val="48%"/>
                        <a:satMod val="120%"/>
                      </a:schemeClr>
                    </a:gs>
                  </a:gsLst>
                  <a:lin ang="5400000"/>
                </a:gradFill>
                <a:effectLst>
                  <a:reflection blurRad="12700" stA="50%" endPos="50%" dist="5000" dir="5400000" sy="-100%" rotWithShape="0"/>
                </a:effectLst>
              </a:rPr>
              <a:t>кликнув на картинки</a:t>
            </a:r>
          </a:p>
        </p:txBody>
      </p:sp>
      <p:sp>
        <p:nvSpPr>
          <p:cNvPr id="2052" name="AutoShape 4" descr="étagère Murale Vide, étagères En Bois Pour L'aménagement Intérieur Des  Magasins Et Des Magasins. Illustration Vectorielle Clip Art Libres De  Droits , Svg , Vecteurs Et Illustration. Image 66411874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8" name="кирпичики" descr="LEGO Education WeDo 2.0 45300 Базовый набор для детей 7-10 лет - купить в  Москве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6FEFF"/>
              </a:clrFrom>
              <a:clrTo>
                <a:srgbClr val="F6FEFF">
                  <a:alpha val="0%"/>
                </a:srgbClr>
              </a:clrTo>
            </a:clrChange>
          </a:blip>
          <a:srcRect l="61.559%" t="22.345%" r="2.801%" b="59.035%"/>
          <a:stretch/>
        </p:blipFill>
        <p:spPr bwMode="auto">
          <a:xfrm>
            <a:off x="4708638" y="5318894"/>
            <a:ext cx="2668085" cy="1152128"/>
          </a:xfrm>
          <a:prstGeom prst="rect">
            <a:avLst/>
          </a:prstGeom>
          <a:noFill/>
        </p:spPr>
      </p:pic>
      <p:pic>
        <p:nvPicPr>
          <p:cNvPr id="15" name="балк" descr="LEGO Education WeDo 2.0 45300 Базовый набор для детей 7-10 лет - купить в  Москве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 l="3.24%" t="22.345%" r="38.441%" b="59.035%"/>
          <a:stretch>
            <a:fillRect/>
          </a:stretch>
        </p:blipFill>
        <p:spPr bwMode="auto">
          <a:xfrm>
            <a:off x="4681905" y="1130067"/>
            <a:ext cx="3347827" cy="1074798"/>
          </a:xfrm>
          <a:prstGeom prst="rect">
            <a:avLst/>
          </a:prstGeom>
          <a:noFill/>
        </p:spPr>
      </p:pic>
      <p:pic>
        <p:nvPicPr>
          <p:cNvPr id="16" name="оси" descr="LEGO Education WeDo 2.0 45300 Базовый набор для детей 7-10 лет - купить в  Москве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7F7F7"/>
              </a:clrFrom>
              <a:clrTo>
                <a:srgbClr val="F7F7F7">
                  <a:alpha val="0%"/>
                </a:srgbClr>
              </a:clrTo>
            </a:clrChange>
          </a:blip>
          <a:srcRect l="3.24%" t="40.493%" r="51.401%" b="40.415%"/>
          <a:stretch>
            <a:fillRect/>
          </a:stretch>
        </p:blipFill>
        <p:spPr bwMode="auto">
          <a:xfrm>
            <a:off x="4768402" y="2515827"/>
            <a:ext cx="3202463" cy="1172734"/>
          </a:xfrm>
          <a:prstGeom prst="rect">
            <a:avLst/>
          </a:prstGeom>
          <a:noFill/>
        </p:spPr>
      </p:pic>
      <p:pic>
        <p:nvPicPr>
          <p:cNvPr id="17" name="плитки и пластины" descr="LEGO Education WeDo 2.0 45300 Базовый набор для детей 7-10 лет - купить в  Москве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9FDFC"/>
              </a:clrFrom>
              <a:clrTo>
                <a:srgbClr val="F9FDFC">
                  <a:alpha val="0%"/>
                </a:srgbClr>
              </a:clrTo>
            </a:clrChange>
          </a:blip>
          <a:srcRect l="2.011%" t="59.396%" r="51.002%" b="23.26%"/>
          <a:stretch/>
        </p:blipFill>
        <p:spPr bwMode="auto">
          <a:xfrm>
            <a:off x="4677519" y="3973338"/>
            <a:ext cx="3335687" cy="1071210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1679428" y="2311515"/>
            <a:ext cx="1296144" cy="40862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БАЛКИ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83492" y="3733019"/>
            <a:ext cx="1944216" cy="40862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КИРПИЧИКИ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895452" y="5114583"/>
            <a:ext cx="864096" cy="40862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ОСИ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71316" y="6491368"/>
            <a:ext cx="3312368" cy="44267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ПЛИТКИ И ПЛАСТИНЫ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3322" y="110917"/>
            <a:ext cx="646113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%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8427" y="110917"/>
            <a:ext cx="676275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%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560" y="-38722"/>
            <a:ext cx="888553" cy="945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%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%" decel="50%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56647E-6 L -0.43907 0.0048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.962%" y="0.231%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path" presetSubtype="0" accel="50%" decel="50%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1.90751E-6 L -0.43125 0.2048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.563%" y="10.243%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path" presetSubtype="0" accel="50%" decel="50%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4.56647E-6 L -0.45069 0.21318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.535%" y="10.659%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0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path" presetSubtype="0" accel="50%" decel="50%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2.89017E-6 L -0.45243 -0.39052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.622%" y="-19.538%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8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851920" y="116632"/>
            <a:ext cx="48965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err="1" smtClean="0">
                <a:ln w="10541" cmpd="sng">
                  <a:solidFill>
                    <a:schemeClr val="accent1">
                      <a:shade val="88%"/>
                      <a:satMod val="110%"/>
                    </a:schemeClr>
                  </a:solidFill>
                  <a:prstDash val="solid"/>
                </a:ln>
                <a:gradFill>
                  <a:gsLst>
                    <a:gs pos="0%">
                      <a:schemeClr val="accent1">
                        <a:tint val="40%"/>
                        <a:satMod val="250%"/>
                      </a:schemeClr>
                    </a:gs>
                    <a:gs pos="9%">
                      <a:schemeClr val="accent1">
                        <a:tint val="52%"/>
                        <a:satMod val="300%"/>
                      </a:schemeClr>
                    </a:gs>
                    <a:gs pos="50%">
                      <a:schemeClr val="accent1">
                        <a:shade val="20%"/>
                        <a:satMod val="300%"/>
                      </a:schemeClr>
                    </a:gs>
                    <a:gs pos="79%">
                      <a:schemeClr val="accent1">
                        <a:tint val="52%"/>
                        <a:satMod val="300%"/>
                      </a:schemeClr>
                    </a:gs>
                    <a:gs pos="100%">
                      <a:schemeClr val="accent1">
                        <a:tint val="40%"/>
                        <a:satMod val="250%"/>
                      </a:schemeClr>
                    </a:gs>
                  </a:gsLst>
                  <a:lin ang="5400000"/>
                </a:gradFill>
                <a:latin typeface="+mj-lt"/>
              </a:rPr>
              <a:t>Квест</a:t>
            </a:r>
            <a:r>
              <a:rPr lang="ru-RU" sz="3600" b="1" dirty="0" smtClean="0">
                <a:ln w="10541" cmpd="sng">
                  <a:solidFill>
                    <a:schemeClr val="accent1">
                      <a:shade val="88%"/>
                      <a:satMod val="110%"/>
                    </a:schemeClr>
                  </a:solidFill>
                  <a:prstDash val="solid"/>
                </a:ln>
                <a:gradFill>
                  <a:gsLst>
                    <a:gs pos="0%">
                      <a:schemeClr val="accent1">
                        <a:tint val="40%"/>
                        <a:satMod val="250%"/>
                      </a:schemeClr>
                    </a:gs>
                    <a:gs pos="9%">
                      <a:schemeClr val="accent1">
                        <a:tint val="52%"/>
                        <a:satMod val="300%"/>
                      </a:schemeClr>
                    </a:gs>
                    <a:gs pos="50%">
                      <a:schemeClr val="accent1">
                        <a:shade val="20%"/>
                        <a:satMod val="300%"/>
                      </a:schemeClr>
                    </a:gs>
                    <a:gs pos="79%">
                      <a:schemeClr val="accent1">
                        <a:tint val="52%"/>
                        <a:satMod val="300%"/>
                      </a:schemeClr>
                    </a:gs>
                    <a:gs pos="100%">
                      <a:schemeClr val="accent1">
                        <a:tint val="40%"/>
                        <a:satMod val="250%"/>
                      </a:schemeClr>
                    </a:gs>
                  </a:gsLst>
                  <a:lin ang="5400000"/>
                </a:gradFill>
                <a:latin typeface="+mj-lt"/>
              </a:rPr>
              <a:t> пройден!</a:t>
            </a:r>
          </a:p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%"/>
                      <a:satMod val="110%"/>
                    </a:schemeClr>
                  </a:solidFill>
                  <a:prstDash val="solid"/>
                </a:ln>
                <a:gradFill>
                  <a:gsLst>
                    <a:gs pos="0%">
                      <a:schemeClr val="accent1">
                        <a:tint val="40%"/>
                        <a:satMod val="250%"/>
                      </a:schemeClr>
                    </a:gs>
                    <a:gs pos="9%">
                      <a:schemeClr val="accent1">
                        <a:tint val="52%"/>
                        <a:satMod val="300%"/>
                      </a:schemeClr>
                    </a:gs>
                    <a:gs pos="50%">
                      <a:schemeClr val="accent1">
                        <a:shade val="20%"/>
                        <a:satMod val="300%"/>
                      </a:schemeClr>
                    </a:gs>
                    <a:gs pos="79%">
                      <a:schemeClr val="accent1">
                        <a:tint val="52%"/>
                        <a:satMod val="300%"/>
                      </a:schemeClr>
                    </a:gs>
                    <a:gs pos="100%">
                      <a:schemeClr val="accent1">
                        <a:tint val="40%"/>
                        <a:satMod val="250%"/>
                      </a:schemeClr>
                    </a:gs>
                  </a:gsLst>
                  <a:lin ang="5400000"/>
                </a:gradFill>
                <a:latin typeface="+mj-lt"/>
              </a:rPr>
              <a:t>В </a:t>
            </a:r>
            <a:r>
              <a:rPr lang="ru-RU" sz="3600" b="1" dirty="0" err="1" smtClean="0">
                <a:ln w="10541" cmpd="sng">
                  <a:solidFill>
                    <a:schemeClr val="accent1">
                      <a:shade val="88%"/>
                      <a:satMod val="110%"/>
                    </a:schemeClr>
                  </a:solidFill>
                  <a:prstDash val="solid"/>
                </a:ln>
                <a:gradFill>
                  <a:gsLst>
                    <a:gs pos="0%">
                      <a:schemeClr val="accent1">
                        <a:tint val="40%"/>
                        <a:satMod val="250%"/>
                      </a:schemeClr>
                    </a:gs>
                    <a:gs pos="9%">
                      <a:schemeClr val="accent1">
                        <a:tint val="52%"/>
                        <a:satMod val="300%"/>
                      </a:schemeClr>
                    </a:gs>
                    <a:gs pos="50%">
                      <a:schemeClr val="accent1">
                        <a:shade val="20%"/>
                        <a:satMod val="300%"/>
                      </a:schemeClr>
                    </a:gs>
                    <a:gs pos="79%">
                      <a:schemeClr val="accent1">
                        <a:tint val="52%"/>
                        <a:satMod val="300%"/>
                      </a:schemeClr>
                    </a:gs>
                    <a:gs pos="100%">
                      <a:schemeClr val="accent1">
                        <a:tint val="40%"/>
                        <a:satMod val="250%"/>
                      </a:schemeClr>
                    </a:gs>
                  </a:gsLst>
                  <a:lin ang="5400000"/>
                </a:gradFill>
                <a:latin typeface="+mj-lt"/>
              </a:rPr>
              <a:t>легопарке</a:t>
            </a:r>
            <a:r>
              <a:rPr lang="ru-RU" sz="3600" b="1" dirty="0" smtClean="0">
                <a:ln w="10541" cmpd="sng">
                  <a:solidFill>
                    <a:schemeClr val="accent1">
                      <a:shade val="88%"/>
                      <a:satMod val="110%"/>
                    </a:schemeClr>
                  </a:solidFill>
                  <a:prstDash val="solid"/>
                </a:ln>
                <a:gradFill>
                  <a:gsLst>
                    <a:gs pos="0%">
                      <a:schemeClr val="accent1">
                        <a:tint val="40%"/>
                        <a:satMod val="250%"/>
                      </a:schemeClr>
                    </a:gs>
                    <a:gs pos="9%">
                      <a:schemeClr val="accent1">
                        <a:tint val="52%"/>
                        <a:satMod val="300%"/>
                      </a:schemeClr>
                    </a:gs>
                    <a:gs pos="50%">
                      <a:schemeClr val="accent1">
                        <a:shade val="20%"/>
                        <a:satMod val="300%"/>
                      </a:schemeClr>
                    </a:gs>
                    <a:gs pos="79%">
                      <a:schemeClr val="accent1">
                        <a:tint val="52%"/>
                        <a:satMod val="300%"/>
                      </a:schemeClr>
                    </a:gs>
                    <a:gs pos="100%">
                      <a:schemeClr val="accent1">
                        <a:tint val="40%"/>
                        <a:satMod val="250%"/>
                      </a:schemeClr>
                    </a:gs>
                  </a:gsLst>
                  <a:lin ang="5400000"/>
                </a:gradFill>
                <a:latin typeface="+mj-lt"/>
              </a:rPr>
              <a:t> полный порядок!</a:t>
            </a:r>
            <a:endParaRPr lang="ru-RU" sz="3600" b="1" dirty="0">
              <a:ln w="10541" cmpd="sng">
                <a:solidFill>
                  <a:schemeClr val="accent1">
                    <a:shade val="88%"/>
                    <a:satMod val="110%"/>
                  </a:schemeClr>
                </a:solidFill>
                <a:prstDash val="solid"/>
              </a:ln>
              <a:gradFill>
                <a:gsLst>
                  <a:gs pos="0%">
                    <a:schemeClr val="accent1">
                      <a:tint val="40%"/>
                      <a:satMod val="250%"/>
                    </a:schemeClr>
                  </a:gs>
                  <a:gs pos="9%">
                    <a:schemeClr val="accent1">
                      <a:tint val="52%"/>
                      <a:satMod val="300%"/>
                    </a:schemeClr>
                  </a:gs>
                  <a:gs pos="50%">
                    <a:schemeClr val="accent1">
                      <a:shade val="20%"/>
                      <a:satMod val="300%"/>
                    </a:schemeClr>
                  </a:gs>
                  <a:gs pos="79%">
                    <a:schemeClr val="accent1">
                      <a:tint val="52%"/>
                      <a:satMod val="300%"/>
                    </a:schemeClr>
                  </a:gs>
                  <a:gs pos="100%">
                    <a:schemeClr val="accent1">
                      <a:tint val="40%"/>
                      <a:satMod val="250%"/>
                    </a:schemeClr>
                  </a:gs>
                </a:gsLst>
                <a:lin ang="5400000"/>
              </a:gradFill>
              <a:latin typeface="+mj-lt"/>
            </a:endParaRPr>
          </a:p>
        </p:txBody>
      </p:sp>
      <p:pic>
        <p:nvPicPr>
          <p:cNvPr id="6" name="Picture 2" descr="C:\Users\user\Desktop\лего картинки\hello_html_m571834ae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95842" y="-282708"/>
            <a:ext cx="6596034" cy="7384116"/>
          </a:xfrm>
          <a:prstGeom prst="rect">
            <a:avLst/>
          </a:prstGeom>
          <a:noFill/>
        </p:spPr>
      </p:pic>
      <p:pic>
        <p:nvPicPr>
          <p:cNvPr id="2050" name="Picture 2" descr="C:\Users\user\Desktop\лего картинки\images (9)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99592" y="3212976"/>
            <a:ext cx="2088232" cy="2088232"/>
          </a:xfrm>
          <a:prstGeom prst="rect">
            <a:avLst/>
          </a:prstGeom>
          <a:noFill/>
        </p:spPr>
      </p:pic>
      <p:pic>
        <p:nvPicPr>
          <p:cNvPr id="2054" name="Picture 6" descr="LEGO Wedo 2.0 Education 45300, купить онлайн. ЛЕГО Виду 2, цена – EduCube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63888" y="4365104"/>
            <a:ext cx="1152128" cy="1020992"/>
          </a:xfrm>
          <a:prstGeom prst="rect">
            <a:avLst/>
          </a:prstGeom>
          <a:noFill/>
        </p:spPr>
      </p:pic>
      <p:pic>
        <p:nvPicPr>
          <p:cNvPr id="2056" name="Picture 8" descr="Drumming Monkey - JuniorSTEM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DADCDB"/>
              </a:clrFrom>
              <a:clrTo>
                <a:srgbClr val="DADCDB">
                  <a:alpha val="0%"/>
                </a:srgbClr>
              </a:clrTo>
            </a:clrChange>
          </a:blip>
          <a:srcRect l="5.124%" t="7.001%" r="7.767%" b="13.587%"/>
          <a:stretch>
            <a:fillRect/>
          </a:stretch>
        </p:blipFill>
        <p:spPr bwMode="auto">
          <a:xfrm>
            <a:off x="4572000" y="1844824"/>
            <a:ext cx="1980728" cy="1572930"/>
          </a:xfrm>
          <a:prstGeom prst="rect">
            <a:avLst/>
          </a:prstGeom>
          <a:noFill/>
        </p:spPr>
      </p:pic>
      <p:pic>
        <p:nvPicPr>
          <p:cNvPr id="2060" name="Picture 12" descr="▻ J'ai testé pour vous : Kit de démarrage LEGO Education WeDo 2.0 - HOTH  BRICKS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DFDFD"/>
              </a:clrFrom>
              <a:clrTo>
                <a:srgbClr val="FDFDFD">
                  <a:alpha val="0%"/>
                </a:srgbClr>
              </a:clrTo>
            </a:clrChange>
          </a:blip>
          <a:srcRect l="10.427%" t="8.689%" r="8.76%" b="17.45%"/>
          <a:stretch>
            <a:fillRect/>
          </a:stretch>
        </p:blipFill>
        <p:spPr bwMode="auto">
          <a:xfrm>
            <a:off x="7092280" y="1772816"/>
            <a:ext cx="1872208" cy="1026695"/>
          </a:xfrm>
          <a:prstGeom prst="rect">
            <a:avLst/>
          </a:prstGeom>
          <a:noFill/>
        </p:spPr>
      </p:pic>
      <p:sp>
        <p:nvSpPr>
          <p:cNvPr id="2062" name="AutoShape 14" descr="LEGO WeDo 2.0 PRO - продвинутый курс робототехники для детей от 7 ле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64" name="AutoShape 16" descr="LEGO WeDo 2.0 PRO - продвинутый курс робототехники для детей от 7 ле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 descr="Без названия (3)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CFCFA"/>
              </a:clrFrom>
              <a:clrTo>
                <a:srgbClr val="FCFCFA">
                  <a:alpha val="0%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1979712" cy="1656494"/>
          </a:xfrm>
          <a:prstGeom prst="rect">
            <a:avLst/>
          </a:prstGeom>
        </p:spPr>
      </p:pic>
      <p:pic>
        <p:nvPicPr>
          <p:cNvPr id="2" name="Picture 4" descr="Bricker - Конструктор LEGO 40310 Набор кубиков и аксессуаров Растения  (Botanical Accessories)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 l="47.251%" r="9.305%"/>
          <a:stretch>
            <a:fillRect/>
          </a:stretch>
        </p:blipFill>
        <p:spPr bwMode="auto">
          <a:xfrm>
            <a:off x="5652120" y="2780928"/>
            <a:ext cx="3491880" cy="4077072"/>
          </a:xfrm>
          <a:prstGeom prst="rect">
            <a:avLst/>
          </a:prstGeom>
          <a:noFill/>
        </p:spPr>
      </p:pic>
      <p:pic>
        <p:nvPicPr>
          <p:cNvPr id="17" name="Picture 14" descr="Lego растения зеленый куст 6064 купить с доставкой​ из Польши​ с Allegro на  FastBox 9900721069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520" y="2276872"/>
            <a:ext cx="1105324" cy="1296144"/>
          </a:xfrm>
          <a:prstGeom prst="rect">
            <a:avLst/>
          </a:prstGeom>
          <a:noFill/>
        </p:spPr>
      </p:pic>
      <p:pic>
        <p:nvPicPr>
          <p:cNvPr id="18" name="Picture 14" descr="Lego растения зеленый куст 6064 купить с доставкой​ из Польши​ с Allegro на  FastBox 9900721069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72400" y="5718665"/>
            <a:ext cx="971600" cy="1139335"/>
          </a:xfrm>
          <a:prstGeom prst="rect">
            <a:avLst/>
          </a:prstGeom>
          <a:noFill/>
        </p:spPr>
      </p:pic>
      <p:pic>
        <p:nvPicPr>
          <p:cNvPr id="19" name="Picture 14" descr="Lego растения зеленый куст 6064 купить с доставкой​ из Польши​ с Allegro на  FastBox 9900721069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436304" y="2492896"/>
            <a:ext cx="707696" cy="829871"/>
          </a:xfrm>
          <a:prstGeom prst="rect">
            <a:avLst/>
          </a:prstGeom>
          <a:noFill/>
        </p:spPr>
      </p:pic>
      <p:pic>
        <p:nvPicPr>
          <p:cNvPr id="20" name="Picture 14" descr="Lego растения зеленый куст 6064 купить с доставкой​ из Польши​ с Allegro на  FastBox 9900721069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44407" y="116632"/>
            <a:ext cx="921103" cy="1080120"/>
          </a:xfrm>
          <a:prstGeom prst="rect">
            <a:avLst/>
          </a:prstGeom>
          <a:noFill/>
        </p:spPr>
      </p:pic>
      <p:pic>
        <p:nvPicPr>
          <p:cNvPr id="21" name="Picture 14" descr="Lego растения зеленый куст 6064 купить с доставкой​ из Польши​ с Allegro на  FastBox 9900721069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%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4048" y="2204864"/>
            <a:ext cx="707696" cy="829871"/>
          </a:xfrm>
          <a:prstGeom prst="rect">
            <a:avLst/>
          </a:prstGeom>
          <a:noFill/>
        </p:spPr>
      </p:pic>
      <p:sp>
        <p:nvSpPr>
          <p:cNvPr id="22" name="Управляющая кнопка: домой 21">
            <a:hlinkClick r:id="rId10" action="ppaction://hlinksldjump" highlightClick="1"/>
          </p:cNvPr>
          <p:cNvSpPr/>
          <p:nvPr/>
        </p:nvSpPr>
        <p:spPr>
          <a:xfrm>
            <a:off x="971600" y="1772816"/>
            <a:ext cx="576064" cy="648072"/>
          </a:xfrm>
          <a:prstGeom prst="actionButtonHom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%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Управляющая кнопка: в начало 24">
            <a:hlinkClick r:id="" action="ppaction://hlinkshowjump?jump=previousslide" highlightClick="1"/>
          </p:cNvPr>
          <p:cNvSpPr/>
          <p:nvPr/>
        </p:nvSpPr>
        <p:spPr>
          <a:xfrm>
            <a:off x="179512" y="1772816"/>
            <a:ext cx="648072" cy="648072"/>
          </a:xfrm>
          <a:prstGeom prst="actionButtonBeginning">
            <a:avLst/>
          </a:prstGeom>
        </p:spPr>
        <p:style>
          <a:lnRef idx="2">
            <a:schemeClr val="accent1">
              <a:shade val="50%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%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%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%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x"/>
                                          </p:val>
                                        </p:tav>
                                        <p:tav tm="100%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%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#ppt_x"/>
                                          </p:val>
                                        </p:tav>
                                        <p:tav tm="100%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%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%">
                                          <p:val>
                                            <p:strVal val="hidden"/>
                                          </p:val>
                                        </p:tav>
                                        <p:tav tm="50%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purl.oclc.org/ooxml/drawingml/main" name="Тема Office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l="50%" t="-80%" r="50%" b="1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l="50%" t="50%" r="50%" b="50%"/>
          </a:path>
        </a:gradFill>
      </a:bgFillStyleLst>
    </a:fmtScheme>
  </a:themeElements>
  <a:objectDefaults/>
  <a:extraClrSchemeLst/>
</a:theme>
</file>

<file path=docProps/app.xml><?xml version="1.0" encoding="utf-8"?>
<Properties xmlns="http://purl.oclc.org/ooxml/officeDocument/extendedProperties" xmlns:vt="http://purl.oclc.org/ooxml/officeDocument/docPropsVTypes">
  <Template/>
  <TotalTime>7022359</TotalTime>
  <Words>259</Words>
  <Application>Microsoft Office PowerPoint</Application>
  <PresentationFormat>Экран (4:3)</PresentationFormat>
  <Paragraphs>51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Игровая задача:  восстановление порядка в легопарке через выполнение заданий квеста  Дидактическая задача :  закрепить и систематизировать полученные  знания о конструкторе lego wedo 2.0 </vt:lpstr>
      <vt:lpstr>Презентация PowerPoint</vt:lpstr>
      <vt:lpstr>Презентация PowerPoint</vt:lpstr>
      <vt:lpstr>2. Этикетки с названием электронных элементов отлетели от происков легозавра. вспомни их названия а затем проверь себя, кликнув на картинку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Лего-квест</dc:title>
  <dc:creator>user</dc:creator>
  <cp:lastModifiedBy>Администратор</cp:lastModifiedBy>
  <cp:revision>180</cp:revision>
  <dcterms:created xsi:type="dcterms:W3CDTF">2023-01-31T08:22:20Z</dcterms:created>
  <dcterms:modified xsi:type="dcterms:W3CDTF">2025-01-30T18:58:24Z</dcterms:modified>
</cp:coreProperties>
</file>