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-96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2B2C-AA95-4714-BD05-C4F59C9D53D1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DADE10F-7546-47F6-96F1-9B2698417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855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2B2C-AA95-4714-BD05-C4F59C9D53D1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DE10F-7546-47F6-96F1-9B2698417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86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2B2C-AA95-4714-BD05-C4F59C9D53D1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DADE10F-7546-47F6-96F1-9B2698417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941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2B2C-AA95-4714-BD05-C4F59C9D53D1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DADE10F-7546-47F6-96F1-9B2698417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171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2B2C-AA95-4714-BD05-C4F59C9D53D1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DADE10F-7546-47F6-96F1-9B2698417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84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2B2C-AA95-4714-BD05-C4F59C9D53D1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DE10F-7546-47F6-96F1-9B2698417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8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2B2C-AA95-4714-BD05-C4F59C9D53D1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DE10F-7546-47F6-96F1-9B2698417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529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2B2C-AA95-4714-BD05-C4F59C9D53D1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DE10F-7546-47F6-96F1-9B2698417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894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2B2C-AA95-4714-BD05-C4F59C9D53D1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DADE10F-7546-47F6-96F1-9B2698417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595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2B2C-AA95-4714-BD05-C4F59C9D53D1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DADE10F-7546-47F6-96F1-9B2698417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341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2B2C-AA95-4714-BD05-C4F59C9D53D1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DADE10F-7546-47F6-96F1-9B269841705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3523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2B2C-AA95-4714-BD05-C4F59C9D53D1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DADE10F-7546-47F6-96F1-9B2698417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252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2B2C-AA95-4714-BD05-C4F59C9D53D1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DADE10F-7546-47F6-96F1-9B269841705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22649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2B2C-AA95-4714-BD05-C4F59C9D53D1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DADE10F-7546-47F6-96F1-9B2698417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0610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2B2C-AA95-4714-BD05-C4F59C9D53D1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DE10F-7546-47F6-96F1-9B2698417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907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2B2C-AA95-4714-BD05-C4F59C9D53D1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DE10F-7546-47F6-96F1-9B2698417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549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62B2C-AA95-4714-BD05-C4F59C9D53D1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DADE10F-7546-47F6-96F1-9B26984170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81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6602" y="4624138"/>
            <a:ext cx="8915399" cy="117508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«Подготовка детей старшего дошкольного возраста к Всероссийским конкурсам технической направленности в рамках конструкторского бюро»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0870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2105" y="993079"/>
            <a:ext cx="11004884" cy="1280890"/>
          </a:xfrm>
        </p:spPr>
        <p:txBody>
          <a:bodyPr>
            <a:noAutofit/>
          </a:bodyPr>
          <a:lstStyle/>
          <a:p>
            <a:r>
              <a:rPr lang="ru-RU" sz="5400" dirty="0" smtClean="0"/>
              <a:t>МАДОУ Детский сад открытий и изобретений «Эврика»</a:t>
            </a:r>
            <a:endParaRPr lang="ru-RU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6152147" y="3308682"/>
            <a:ext cx="61762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</a:rPr>
              <a:t>Корнилова Ю. А.</a:t>
            </a:r>
            <a:br>
              <a:rPr lang="ru-RU" sz="5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</a:rPr>
              <a:t>Трофимов Е. В.</a:t>
            </a:r>
            <a:endParaRPr lang="ru-RU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7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9683" y="198994"/>
            <a:ext cx="8911687" cy="1280890"/>
          </a:xfrm>
        </p:spPr>
        <p:txBody>
          <a:bodyPr>
            <a:noAutofit/>
          </a:bodyPr>
          <a:lstStyle/>
          <a:p>
            <a:r>
              <a:rPr lang="ru-RU" sz="9600" b="1" dirty="0" smtClean="0"/>
              <a:t>Актуальность</a:t>
            </a:r>
            <a:endParaRPr lang="ru-RU" sz="9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802990" y="1828800"/>
            <a:ext cx="882753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Успехи страны в XXI веке определяют не природные ресурсы, а уровень</a:t>
            </a:r>
          </a:p>
          <a:p>
            <a:r>
              <a:rPr lang="ru-RU" dirty="0" smtClean="0"/>
              <a:t>интеллектуального потенциала, который измеряется уровнем самых передовых на сегодняшний</a:t>
            </a:r>
          </a:p>
          <a:p>
            <a:r>
              <a:rPr lang="ru-RU" dirty="0" smtClean="0"/>
              <a:t>день технологий.</a:t>
            </a:r>
          </a:p>
          <a:p>
            <a:r>
              <a:rPr lang="ru-RU" dirty="0" smtClean="0"/>
              <a:t>Техническое творчество — мощный инструмент синтеза знаний, закладывающий</a:t>
            </a:r>
          </a:p>
          <a:p>
            <a:r>
              <a:rPr lang="ru-RU" dirty="0" smtClean="0"/>
              <a:t>прочные основы системного мышления. Таким образом, конструирование, инженерное</a:t>
            </a:r>
          </a:p>
          <a:p>
            <a:r>
              <a:rPr lang="ru-RU" dirty="0" smtClean="0"/>
              <a:t>творчество и программирование — многогранная деятельность, которая должна стать составной</a:t>
            </a:r>
          </a:p>
          <a:p>
            <a:r>
              <a:rPr lang="ru-RU" dirty="0" smtClean="0"/>
              <a:t>частью повседневной жизни каждого. Актуальность направления обусловлена потребностью</a:t>
            </a:r>
          </a:p>
          <a:p>
            <a:r>
              <a:rPr lang="ru-RU" dirty="0" smtClean="0"/>
              <a:t>общества в квалифицированных инженерных кадрах, а также повышением интереса детей</a:t>
            </a:r>
          </a:p>
          <a:p>
            <a:r>
              <a:rPr lang="ru-RU" dirty="0" smtClean="0"/>
              <a:t>дошкольного и школьного возраста к современным образовательным конструкторам и</a:t>
            </a:r>
          </a:p>
          <a:p>
            <a:r>
              <a:rPr lang="ru-RU" dirty="0" smtClean="0"/>
              <a:t>программированию.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016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2337" y="94721"/>
            <a:ext cx="9820191" cy="1280890"/>
          </a:xfrm>
        </p:spPr>
        <p:txBody>
          <a:bodyPr>
            <a:normAutofit fontScale="90000"/>
          </a:bodyPr>
          <a:lstStyle/>
          <a:p>
            <a:r>
              <a:rPr lang="ru-RU" sz="4400" b="1" dirty="0"/>
              <a:t>ТЕХНИЧЕСКОЕ ТВОРЧЕСТВО ДЕТЕЙ </a:t>
            </a:r>
            <a:r>
              <a:rPr lang="ru-RU" sz="4400" b="1" dirty="0" smtClean="0"/>
              <a:t>СТАРШЕГО ДОШКОЛЬНОГО ВОЗРАСТА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398127" y="2353452"/>
            <a:ext cx="632861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Техническое творчество - вид деятельности воспитанников, результатом которой является технический объект, обладающий признаками полезности и субъективной новизны.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95442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1767" y="279205"/>
            <a:ext cx="8911687" cy="1280890"/>
          </a:xfrm>
        </p:spPr>
        <p:txBody>
          <a:bodyPr>
            <a:noAutofit/>
          </a:bodyPr>
          <a:lstStyle/>
          <a:p>
            <a:r>
              <a:rPr lang="ru-RU" sz="6000" b="1" dirty="0" smtClean="0"/>
              <a:t>Цель</a:t>
            </a:r>
            <a:r>
              <a:rPr lang="ru-RU" sz="6000" dirty="0" smtClean="0"/>
              <a:t>: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>
                <a:solidFill>
                  <a:schemeClr val="tx1"/>
                </a:solidFill>
              </a:rPr>
              <a:t>-развитие </a:t>
            </a:r>
            <a:r>
              <a:rPr lang="ru-RU" sz="1600" dirty="0">
                <a:solidFill>
                  <a:schemeClr val="tx1"/>
                </a:solidFill>
              </a:rPr>
              <a:t>у детей способностей к техническому творчеству, конструктивной деятельности </a:t>
            </a:r>
            <a:r>
              <a:rPr lang="ru-RU" sz="1600" dirty="0" smtClean="0">
                <a:solidFill>
                  <a:schemeClr val="tx1"/>
                </a:solidFill>
              </a:rPr>
              <a:t>посредством </a:t>
            </a:r>
            <a:r>
              <a:rPr lang="ru-RU" sz="1600" dirty="0">
                <a:solidFill>
                  <a:schemeClr val="tx1"/>
                </a:solidFill>
              </a:rPr>
              <a:t>конструирования.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6000" b="1" dirty="0" smtClean="0"/>
              <a:t>Задачи: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>
                <a:solidFill>
                  <a:schemeClr val="tx1"/>
                </a:solidFill>
              </a:rPr>
              <a:t>-</a:t>
            </a:r>
            <a:r>
              <a:rPr lang="ru-RU" sz="1600" dirty="0" smtClean="0">
                <a:solidFill>
                  <a:schemeClr val="tx1"/>
                </a:solidFill>
              </a:rPr>
              <a:t>развивать </a:t>
            </a:r>
            <a:r>
              <a:rPr lang="ru-RU" sz="1600" dirty="0">
                <a:solidFill>
                  <a:schemeClr val="tx1"/>
                </a:solidFill>
              </a:rPr>
              <a:t>интерес к моделированию и конструированию, стимулировать детское техническое творчество;</a:t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-развивать </a:t>
            </a:r>
            <a:r>
              <a:rPr lang="ru-RU" sz="1600" dirty="0">
                <a:solidFill>
                  <a:schemeClr val="tx1"/>
                </a:solidFill>
              </a:rPr>
              <a:t>мелкую </a:t>
            </a:r>
            <a:r>
              <a:rPr lang="ru-RU" sz="1600" dirty="0" smtClean="0">
                <a:solidFill>
                  <a:schemeClr val="tx1"/>
                </a:solidFill>
              </a:rPr>
              <a:t>моторику, </a:t>
            </a:r>
            <a:r>
              <a:rPr lang="ru-RU" sz="1600" dirty="0">
                <a:solidFill>
                  <a:schemeClr val="tx1"/>
                </a:solidFill>
              </a:rPr>
              <a:t>стимулируя в будущем общее речевое развитие и умственные способности;</a:t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-учить </a:t>
            </a:r>
            <a:r>
              <a:rPr lang="ru-RU" sz="1600" dirty="0">
                <a:solidFill>
                  <a:schemeClr val="tx1"/>
                </a:solidFill>
              </a:rPr>
              <a:t>сравнивать предметы по форме, размеру, цвету, находить закономерности, отличия и общие черты в конструкциях;</a:t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-развивать </a:t>
            </a:r>
            <a:r>
              <a:rPr lang="ru-RU" sz="1600" dirty="0">
                <a:solidFill>
                  <a:schemeClr val="tx1"/>
                </a:solidFill>
              </a:rPr>
              <a:t>умение и желание трудиться, выполнять задания в соответствии с</a:t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инструкцией и поставленной целью</a:t>
            </a:r>
            <a:r>
              <a:rPr lang="ru-RU" sz="1600" dirty="0" smtClean="0">
                <a:solidFill>
                  <a:schemeClr val="tx1"/>
                </a:solidFill>
              </a:rPr>
              <a:t>;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-формировать </a:t>
            </a:r>
            <a:r>
              <a:rPr lang="ru-RU" sz="1600" dirty="0">
                <a:solidFill>
                  <a:schemeClr val="tx1"/>
                </a:solidFill>
              </a:rPr>
              <a:t>навыки конструирования по образцу, замыслу, заданной познакомить с основными деталями </a:t>
            </a:r>
            <a:r>
              <a:rPr lang="ru-RU" sz="1600" dirty="0" smtClean="0">
                <a:solidFill>
                  <a:schemeClr val="tx1"/>
                </a:solidFill>
              </a:rPr>
              <a:t>конструктора;</a:t>
            </a: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-формировать </a:t>
            </a:r>
            <a:r>
              <a:rPr lang="ru-RU" sz="1600" dirty="0">
                <a:solidFill>
                  <a:schemeClr val="tx1"/>
                </a:solidFill>
              </a:rPr>
              <a:t>навыки сотрудничества при работе в коллективе, в команде, малой </a:t>
            </a:r>
            <a:r>
              <a:rPr lang="ru-RU" sz="1600" dirty="0" smtClean="0">
                <a:solidFill>
                  <a:schemeClr val="tx1"/>
                </a:solidFill>
              </a:rPr>
              <a:t>группе, семье;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-воспитывать </a:t>
            </a:r>
            <a:r>
              <a:rPr lang="ru-RU" sz="1600" dirty="0">
                <a:solidFill>
                  <a:schemeClr val="tx1"/>
                </a:solidFill>
              </a:rPr>
              <a:t>ценностное отношение к </a:t>
            </a:r>
            <a:r>
              <a:rPr lang="ru-RU" sz="1600" dirty="0" smtClean="0">
                <a:solidFill>
                  <a:schemeClr val="tx1"/>
                </a:solidFill>
              </a:rPr>
              <a:t>собственному труду</a:t>
            </a:r>
            <a:r>
              <a:rPr lang="ru-RU" sz="1600" dirty="0">
                <a:solidFill>
                  <a:schemeClr val="tx1"/>
                </a:solidFill>
              </a:rPr>
              <a:t>, труду других людей и его результатам.</a:t>
            </a:r>
          </a:p>
        </p:txBody>
      </p:sp>
    </p:spTree>
    <p:extLst>
      <p:ext uri="{BB962C8B-B14F-4D97-AF65-F5344CB8AC3E}">
        <p14:creationId xmlns:p14="http://schemas.microsoft.com/office/powerpoint/2010/main" val="247284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0885" y="447647"/>
            <a:ext cx="10635915" cy="1280890"/>
          </a:xfrm>
        </p:spPr>
        <p:txBody>
          <a:bodyPr>
            <a:noAutofit/>
          </a:bodyPr>
          <a:lstStyle/>
          <a:p>
            <a:r>
              <a:rPr lang="ru-RU" sz="6000" b="1" dirty="0" smtClean="0"/>
              <a:t>Педагогические условия</a:t>
            </a:r>
            <a:endParaRPr lang="ru-RU" sz="6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59241" y="1459883"/>
            <a:ext cx="788469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а) раннее вовлечение детей в разнообразные виды технического творчества;</a:t>
            </a:r>
          </a:p>
          <a:p>
            <a:r>
              <a:rPr lang="ru-RU" sz="2400" dirty="0" smtClean="0"/>
              <a:t>б) учёт возрастных и индивидуальных особенностей, обучающихся;</a:t>
            </a:r>
          </a:p>
          <a:p>
            <a:r>
              <a:rPr lang="ru-RU" sz="2400" dirty="0" smtClean="0"/>
              <a:t>в) мотивация обучающихся в области технического творчества;</a:t>
            </a:r>
          </a:p>
          <a:p>
            <a:r>
              <a:rPr lang="ru-RU" sz="2400" dirty="0" smtClean="0"/>
              <a:t>г) формирование устойчивого интереса детей к технике, к вопросам конструирования,</a:t>
            </a:r>
          </a:p>
          <a:p>
            <a:r>
              <a:rPr lang="ru-RU" sz="2400" dirty="0" smtClean="0"/>
              <a:t>робототехники и рационализаторства на основе посильности выполняемых работ;</a:t>
            </a:r>
          </a:p>
          <a:p>
            <a:r>
              <a:rPr lang="ru-RU" sz="2400" dirty="0" smtClean="0"/>
              <a:t>д) сочетание индивидуальной и коллективной творческой деятельности обучающихся при</a:t>
            </a:r>
          </a:p>
          <a:p>
            <a:r>
              <a:rPr lang="ru-RU" sz="2400" dirty="0" smtClean="0"/>
              <a:t>организации непрерывного творческого процесса в рамках конструкторского бюро;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6947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4948" y="399520"/>
            <a:ext cx="10571747" cy="1280890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Формы организации технического творчества в конструкторском бюро</a:t>
            </a:r>
            <a:endParaRPr lang="ru-RU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879559" y="1973179"/>
            <a:ext cx="74836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Непосредственно – организованная образовательная деятельность по темам недели;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Мастер-классы технической направленности с родителями и детьми ДОУ;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Краткосрочные образовательные практики технической направленности;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Игры: «Шесть кирпичиков», игра-лото «Детский </a:t>
            </a:r>
            <a:r>
              <a:rPr lang="ru-RU" sz="2400" dirty="0" err="1" smtClean="0"/>
              <a:t>техномир</a:t>
            </a:r>
            <a:r>
              <a:rPr lang="ru-RU" sz="2400" dirty="0" smtClean="0"/>
              <a:t>», </a:t>
            </a:r>
            <a:r>
              <a:rPr lang="ru-RU" sz="2400" dirty="0" err="1" smtClean="0"/>
              <a:t>мемори</a:t>
            </a:r>
            <a:r>
              <a:rPr lang="ru-RU" sz="2400" dirty="0" smtClean="0"/>
              <a:t> «</a:t>
            </a:r>
            <a:r>
              <a:rPr lang="ru-RU" sz="2400" dirty="0" err="1" smtClean="0"/>
              <a:t>Первороботы</a:t>
            </a:r>
            <a:r>
              <a:rPr lang="ru-RU" sz="2400" dirty="0" smtClean="0"/>
              <a:t>», электронная игра «</a:t>
            </a:r>
            <a:r>
              <a:rPr lang="ru-RU" sz="2400" dirty="0" err="1" smtClean="0"/>
              <a:t>Техновикторина</a:t>
            </a:r>
            <a:r>
              <a:rPr lang="ru-RU" sz="2400" dirty="0" smtClean="0"/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420447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TM02892315[[fn=Легкий дым]]</Template>
  <TotalTime>30</TotalTime>
  <Words>270</Words>
  <Application>Microsoft Office PowerPoint</Application>
  <PresentationFormat>Широкоэкранный</PresentationFormat>
  <Paragraphs>30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Легкий дым</vt:lpstr>
      <vt:lpstr>«Подготовка детей старшего дошкольного возраста к Всероссийским конкурсам технической направленности в рамках конструкторского бюро»</vt:lpstr>
      <vt:lpstr>МАДОУ Детский сад открытий и изобретений «Эврика»</vt:lpstr>
      <vt:lpstr>Актуальность</vt:lpstr>
      <vt:lpstr>ТЕХНИЧЕСКОЕ ТВОРЧЕСТВО ДЕТЕЙ СТАРШЕГО ДОШКОЛЬНОГО ВОЗРАСТА </vt:lpstr>
      <vt:lpstr>Цель:  -развитие у детей способностей к техническому творчеству, конструктивной деятельности посредством конструирования.  Задачи: -развивать интерес к моделированию и конструированию, стимулировать детское техническое творчество; -развивать мелкую моторику, стимулируя в будущем общее речевое развитие и умственные способности; -учить сравнивать предметы по форме, размеру, цвету, находить закономерности, отличия и общие черты в конструкциях; -развивать умение и желание трудиться, выполнять задания в соответствии с инструкцией и поставленной целью; -формировать навыки конструирования по образцу, замыслу, заданной познакомить с основными деталями конструктора; -формировать навыки сотрудничества при работе в коллективе, в команде, малой группе, семье;  -воспитывать ценностное отношение к собственному труду, труду других людей и его результатам.</vt:lpstr>
      <vt:lpstr>Педагогические условия</vt:lpstr>
      <vt:lpstr>Формы организации технического творчества в конструкторском бюро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«Подготовка детей старшего дошкольного возраста к Всероссийским конкурсам технической направленности в рамках конструкторского бюро»</dc:title>
  <dc:creator>Евгения</dc:creator>
  <cp:lastModifiedBy>Евгения</cp:lastModifiedBy>
  <cp:revision>4</cp:revision>
  <dcterms:created xsi:type="dcterms:W3CDTF">2024-04-23T06:06:35Z</dcterms:created>
  <dcterms:modified xsi:type="dcterms:W3CDTF">2024-04-23T06:37:18Z</dcterms:modified>
</cp:coreProperties>
</file>